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6" r:id="rId13"/>
    <p:sldId id="269" r:id="rId14"/>
    <p:sldId id="270" r:id="rId15"/>
    <p:sldId id="271" r:id="rId16"/>
    <p:sldId id="272" r:id="rId17"/>
    <p:sldId id="273" r:id="rId18"/>
    <p:sldId id="274" r:id="rId19"/>
    <p:sldId id="275"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F416B2-48F1-BDCB-30F8-0FE539D13598}" v="1" dt="2024-12-13T14:03:30.881"/>
    <p1510:client id="{9B4DB819-5B36-CBA2-3CDF-F740A8C1770A}" v="6" dt="2024-12-13T11:36:14.9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12/13/2024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88568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12/13/2024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24812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12/13/2024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7264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12/13/2024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2913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12/13/2024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14028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12/13/2024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99594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12/13/2024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27860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12/13/2024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72627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12/13/2024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46941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12/13/2024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954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12/13/2024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19057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12/13/2024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10718320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2" r:id="rId6"/>
    <p:sldLayoutId id="2147483728" r:id="rId7"/>
    <p:sldLayoutId id="2147483729" r:id="rId8"/>
    <p:sldLayoutId id="2147483730" r:id="rId9"/>
    <p:sldLayoutId id="2147483731" r:id="rId10"/>
    <p:sldLayoutId id="2147483733"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103C3-D1A2-9393-4604-2BB1D3B0939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239F138-F13E-42B4-7EC6-162EE71A15F2}"/>
              </a:ext>
            </a:extLst>
          </p:cNvPr>
          <p:cNvSpPr>
            <a:spLocks noGrp="1"/>
          </p:cNvSpPr>
          <p:nvPr>
            <p:ph type="subTitle" idx="1"/>
          </p:nvPr>
        </p:nvSpPr>
        <p:spPr/>
        <p:txBody>
          <a:bodyPr/>
          <a:lstStyle/>
          <a:p>
            <a:endParaRPr lang="en-US"/>
          </a:p>
        </p:txBody>
      </p:sp>
      <p:pic>
        <p:nvPicPr>
          <p:cNvPr id="4" name="1086527267-preview">
            <a:hlinkClick r:id="" action="ppaction://media"/>
            <a:extLst>
              <a:ext uri="{FF2B5EF4-FFF2-40B4-BE49-F238E27FC236}">
                <a16:creationId xmlns:a16="http://schemas.microsoft.com/office/drawing/2014/main" id="{7BF503C1-4B28-0BCA-F6A8-B6946F05818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E7AD1347-6B1E-10FD-D521-33FEF82532A5}"/>
              </a:ext>
            </a:extLst>
          </p:cNvPr>
          <p:cNvSpPr txBox="1"/>
          <p:nvPr/>
        </p:nvSpPr>
        <p:spPr>
          <a:xfrm>
            <a:off x="272011" y="3743517"/>
            <a:ext cx="4987636" cy="1323439"/>
          </a:xfrm>
          <a:prstGeom prst="rect">
            <a:avLst/>
          </a:prstGeom>
          <a:noFill/>
        </p:spPr>
        <p:txBody>
          <a:bodyPr wrap="square" rtlCol="0">
            <a:spAutoFit/>
          </a:bodyPr>
          <a:lstStyle/>
          <a:p>
            <a:r>
              <a:rPr lang="en-US" sz="8000" b="1">
                <a:solidFill>
                  <a:schemeClr val="bg1">
                    <a:lumMod val="95000"/>
                  </a:schemeClr>
                </a:solidFill>
                <a:latin typeface="Algerian" panose="04020705040A02060702" pitchFamily="82" charset="0"/>
              </a:rPr>
              <a:t>WELCOME</a:t>
            </a:r>
          </a:p>
        </p:txBody>
      </p:sp>
    </p:spTree>
    <p:extLst>
      <p:ext uri="{BB962C8B-B14F-4D97-AF65-F5344CB8AC3E}">
        <p14:creationId xmlns:p14="http://schemas.microsoft.com/office/powerpoint/2010/main" val="12240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13DF7-0389-D028-49D3-F01CB87E263D}"/>
              </a:ext>
            </a:extLst>
          </p:cNvPr>
          <p:cNvSpPr>
            <a:spLocks noGrp="1"/>
          </p:cNvSpPr>
          <p:nvPr>
            <p:ph type="title"/>
          </p:nvPr>
        </p:nvSpPr>
        <p:spPr>
          <a:xfrm>
            <a:off x="612648" y="548640"/>
            <a:ext cx="3733795" cy="1152852"/>
          </a:xfrm>
        </p:spPr>
        <p:txBody>
          <a:bodyPr/>
          <a:lstStyle/>
          <a:p>
            <a:r>
              <a:rPr lang="en-US">
                <a:solidFill>
                  <a:schemeClr val="accent2">
                    <a:lumMod val="76000"/>
                  </a:schemeClr>
                </a:solidFill>
                <a:latin typeface="Times New Roman"/>
                <a:cs typeface="Times New Roman"/>
              </a:rPr>
              <a:t>Extracting the above five rows :</a:t>
            </a:r>
          </a:p>
        </p:txBody>
      </p:sp>
      <p:pic>
        <p:nvPicPr>
          <p:cNvPr id="4" name="Content Placeholder 3">
            <a:extLst>
              <a:ext uri="{FF2B5EF4-FFF2-40B4-BE49-F238E27FC236}">
                <a16:creationId xmlns:a16="http://schemas.microsoft.com/office/drawing/2014/main" id="{88F3897F-C371-097D-DE1A-876E2C96F50C}"/>
              </a:ext>
            </a:extLst>
          </p:cNvPr>
          <p:cNvPicPr>
            <a:picLocks noGrp="1" noChangeAspect="1"/>
          </p:cNvPicPr>
          <p:nvPr>
            <p:ph idx="1"/>
          </p:nvPr>
        </p:nvPicPr>
        <p:blipFill>
          <a:blip r:embed="rId2"/>
          <a:stretch>
            <a:fillRect/>
          </a:stretch>
        </p:blipFill>
        <p:spPr>
          <a:xfrm>
            <a:off x="614822" y="2195517"/>
            <a:ext cx="3967921" cy="663161"/>
          </a:xfrm>
        </p:spPr>
      </p:pic>
      <p:sp>
        <p:nvSpPr>
          <p:cNvPr id="5" name="TextBox 4">
            <a:extLst>
              <a:ext uri="{FF2B5EF4-FFF2-40B4-BE49-F238E27FC236}">
                <a16:creationId xmlns:a16="http://schemas.microsoft.com/office/drawing/2014/main" id="{957A5175-8E42-1068-03EC-97BB4DFA116D}"/>
              </a:ext>
            </a:extLst>
          </p:cNvPr>
          <p:cNvSpPr txBox="1"/>
          <p:nvPr/>
        </p:nvSpPr>
        <p:spPr>
          <a:xfrm>
            <a:off x="6575967" y="547969"/>
            <a:ext cx="375192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chemeClr val="accent2">
                    <a:lumMod val="76000"/>
                  </a:schemeClr>
                </a:solidFill>
                <a:latin typeface="Times New Roman"/>
                <a:cs typeface="Times New Roman"/>
              </a:rPr>
              <a:t>Extracting the bottom five rows :</a:t>
            </a:r>
            <a:endParaRPr lang="en-US" sz="3600">
              <a:solidFill>
                <a:schemeClr val="accent2">
                  <a:lumMod val="76000"/>
                </a:schemeClr>
              </a:solidFill>
              <a:latin typeface="Times New Roman"/>
              <a:cs typeface="Times New Roman"/>
            </a:endParaRPr>
          </a:p>
          <a:p>
            <a:pPr algn="l"/>
            <a:endParaRPr lang="en-US"/>
          </a:p>
        </p:txBody>
      </p:sp>
      <p:pic>
        <p:nvPicPr>
          <p:cNvPr id="6" name="Picture 5" descr="A close-up of a white sign&#10;&#10;Description automatically generated">
            <a:extLst>
              <a:ext uri="{FF2B5EF4-FFF2-40B4-BE49-F238E27FC236}">
                <a16:creationId xmlns:a16="http://schemas.microsoft.com/office/drawing/2014/main" id="{1A21148C-CCB9-D959-D47E-FC8840BC6B2E}"/>
              </a:ext>
            </a:extLst>
          </p:cNvPr>
          <p:cNvPicPr>
            <a:picLocks noChangeAspect="1"/>
          </p:cNvPicPr>
          <p:nvPr/>
        </p:nvPicPr>
        <p:blipFill>
          <a:blip r:embed="rId3"/>
          <a:stretch>
            <a:fillRect/>
          </a:stretch>
        </p:blipFill>
        <p:spPr>
          <a:xfrm>
            <a:off x="6362959" y="2032814"/>
            <a:ext cx="3966003" cy="784396"/>
          </a:xfrm>
          <a:prstGeom prst="rect">
            <a:avLst/>
          </a:prstGeom>
        </p:spPr>
      </p:pic>
      <p:pic>
        <p:nvPicPr>
          <p:cNvPr id="7" name="Picture 6" descr="A white rectangular sign with blue and black text&#10;&#10;Description automatically generated">
            <a:extLst>
              <a:ext uri="{FF2B5EF4-FFF2-40B4-BE49-F238E27FC236}">
                <a16:creationId xmlns:a16="http://schemas.microsoft.com/office/drawing/2014/main" id="{61921C3B-8242-90DD-512A-E9B0A0D1DFF3}"/>
              </a:ext>
            </a:extLst>
          </p:cNvPr>
          <p:cNvPicPr>
            <a:picLocks noChangeAspect="1"/>
          </p:cNvPicPr>
          <p:nvPr/>
        </p:nvPicPr>
        <p:blipFill>
          <a:blip r:embed="rId4"/>
          <a:stretch>
            <a:fillRect/>
          </a:stretch>
        </p:blipFill>
        <p:spPr>
          <a:xfrm>
            <a:off x="-1802" y="5155857"/>
            <a:ext cx="5543550" cy="1077097"/>
          </a:xfrm>
          <a:prstGeom prst="rect">
            <a:avLst/>
          </a:prstGeom>
        </p:spPr>
      </p:pic>
      <p:sp>
        <p:nvSpPr>
          <p:cNvPr id="8" name="TextBox 7">
            <a:extLst>
              <a:ext uri="{FF2B5EF4-FFF2-40B4-BE49-F238E27FC236}">
                <a16:creationId xmlns:a16="http://schemas.microsoft.com/office/drawing/2014/main" id="{E41E3DAD-E9B5-B8C0-499D-18488903AB95}"/>
              </a:ext>
            </a:extLst>
          </p:cNvPr>
          <p:cNvSpPr txBox="1"/>
          <p:nvPr/>
        </p:nvSpPr>
        <p:spPr>
          <a:xfrm>
            <a:off x="177413" y="3616133"/>
            <a:ext cx="400235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chemeClr val="accent2">
                    <a:lumMod val="76000"/>
                  </a:schemeClr>
                </a:solidFill>
                <a:latin typeface="Times New Roman"/>
                <a:cs typeface="Times New Roman"/>
              </a:rPr>
              <a:t>Sorting DR_NO in ascending order :</a:t>
            </a:r>
          </a:p>
        </p:txBody>
      </p:sp>
      <p:pic>
        <p:nvPicPr>
          <p:cNvPr id="10" name="Picture 9">
            <a:extLst>
              <a:ext uri="{FF2B5EF4-FFF2-40B4-BE49-F238E27FC236}">
                <a16:creationId xmlns:a16="http://schemas.microsoft.com/office/drawing/2014/main" id="{28E503DC-CE24-9322-F3FC-2962C3BCBC86}"/>
              </a:ext>
            </a:extLst>
          </p:cNvPr>
          <p:cNvPicPr>
            <a:picLocks noChangeAspect="1"/>
          </p:cNvPicPr>
          <p:nvPr/>
        </p:nvPicPr>
        <p:blipFill>
          <a:blip r:embed="rId5"/>
          <a:stretch>
            <a:fillRect/>
          </a:stretch>
        </p:blipFill>
        <p:spPr>
          <a:xfrm>
            <a:off x="7157557" y="5377892"/>
            <a:ext cx="3576217" cy="622729"/>
          </a:xfrm>
          <a:prstGeom prst="rect">
            <a:avLst/>
          </a:prstGeom>
        </p:spPr>
      </p:pic>
      <p:sp>
        <p:nvSpPr>
          <p:cNvPr id="11" name="TextBox 10">
            <a:extLst>
              <a:ext uri="{FF2B5EF4-FFF2-40B4-BE49-F238E27FC236}">
                <a16:creationId xmlns:a16="http://schemas.microsoft.com/office/drawing/2014/main" id="{34BA2191-A8B2-1224-3914-C95093991280}"/>
              </a:ext>
            </a:extLst>
          </p:cNvPr>
          <p:cNvSpPr txBox="1"/>
          <p:nvPr/>
        </p:nvSpPr>
        <p:spPr>
          <a:xfrm>
            <a:off x="6927998" y="3612200"/>
            <a:ext cx="426457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chemeClr val="accent2">
                    <a:lumMod val="76000"/>
                  </a:schemeClr>
                </a:solidFill>
                <a:latin typeface="Times New Roman"/>
                <a:cs typeface="Times New Roman"/>
              </a:rPr>
              <a:t>Checking for null values :</a:t>
            </a:r>
          </a:p>
        </p:txBody>
      </p:sp>
    </p:spTree>
    <p:extLst>
      <p:ext uri="{BB962C8B-B14F-4D97-AF65-F5344CB8AC3E}">
        <p14:creationId xmlns:p14="http://schemas.microsoft.com/office/powerpoint/2010/main" val="137984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A021-602D-083C-0CB8-D980254E550E}"/>
              </a:ext>
            </a:extLst>
          </p:cNvPr>
          <p:cNvSpPr>
            <a:spLocks noGrp="1"/>
          </p:cNvSpPr>
          <p:nvPr>
            <p:ph type="title"/>
          </p:nvPr>
        </p:nvSpPr>
        <p:spPr>
          <a:xfrm>
            <a:off x="365513" y="177938"/>
            <a:ext cx="10653578" cy="895421"/>
          </a:xfrm>
        </p:spPr>
        <p:txBody>
          <a:bodyPr>
            <a:normAutofit/>
          </a:bodyPr>
          <a:lstStyle/>
          <a:p>
            <a:r>
              <a:rPr lang="en-US">
                <a:solidFill>
                  <a:schemeClr val="accent2">
                    <a:lumMod val="76000"/>
                  </a:schemeClr>
                </a:solidFill>
                <a:latin typeface="Times New Roman"/>
                <a:cs typeface="Times New Roman"/>
              </a:rPr>
              <a:t>Cleaning The Data :</a:t>
            </a:r>
          </a:p>
          <a:p>
            <a:endParaRPr lang="en-US">
              <a:latin typeface="Times New Roman"/>
              <a:cs typeface="Times New Roman"/>
            </a:endParaRPr>
          </a:p>
        </p:txBody>
      </p:sp>
      <p:pic>
        <p:nvPicPr>
          <p:cNvPr id="4" name="Content Placeholder 3">
            <a:extLst>
              <a:ext uri="{FF2B5EF4-FFF2-40B4-BE49-F238E27FC236}">
                <a16:creationId xmlns:a16="http://schemas.microsoft.com/office/drawing/2014/main" id="{306CC308-482A-1332-BFE9-BDF1EB9A0933}"/>
              </a:ext>
            </a:extLst>
          </p:cNvPr>
          <p:cNvPicPr>
            <a:picLocks noGrp="1" noChangeAspect="1"/>
          </p:cNvPicPr>
          <p:nvPr>
            <p:ph idx="1"/>
          </p:nvPr>
        </p:nvPicPr>
        <p:blipFill>
          <a:blip r:embed="rId2"/>
          <a:stretch>
            <a:fillRect/>
          </a:stretch>
        </p:blipFill>
        <p:spPr>
          <a:xfrm>
            <a:off x="470027" y="1461420"/>
            <a:ext cx="3771900" cy="684512"/>
          </a:xfrm>
        </p:spPr>
      </p:pic>
      <p:sp>
        <p:nvSpPr>
          <p:cNvPr id="5" name="TextBox 4">
            <a:extLst>
              <a:ext uri="{FF2B5EF4-FFF2-40B4-BE49-F238E27FC236}">
                <a16:creationId xmlns:a16="http://schemas.microsoft.com/office/drawing/2014/main" id="{0C63BAA4-0161-61D6-EBCE-4825FF5DB40D}"/>
              </a:ext>
            </a:extLst>
          </p:cNvPr>
          <p:cNvSpPr txBox="1"/>
          <p:nvPr/>
        </p:nvSpPr>
        <p:spPr>
          <a:xfrm>
            <a:off x="465308" y="934980"/>
            <a:ext cx="442389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tx2"/>
                </a:solidFill>
                <a:latin typeface="Times New Roman"/>
                <a:cs typeface="Times New Roman"/>
              </a:rPr>
              <a:t>1.Removing the duplicates :</a:t>
            </a:r>
          </a:p>
        </p:txBody>
      </p:sp>
      <p:pic>
        <p:nvPicPr>
          <p:cNvPr id="6" name="Picture 5">
            <a:extLst>
              <a:ext uri="{FF2B5EF4-FFF2-40B4-BE49-F238E27FC236}">
                <a16:creationId xmlns:a16="http://schemas.microsoft.com/office/drawing/2014/main" id="{CAF997A6-67D2-FD5E-569F-C7E407B7E6BB}"/>
              </a:ext>
            </a:extLst>
          </p:cNvPr>
          <p:cNvPicPr>
            <a:picLocks noChangeAspect="1"/>
          </p:cNvPicPr>
          <p:nvPr/>
        </p:nvPicPr>
        <p:blipFill>
          <a:blip r:embed="rId3"/>
          <a:srcRect t="-2997" r="-166" b="67785"/>
          <a:stretch/>
        </p:blipFill>
        <p:spPr>
          <a:xfrm>
            <a:off x="580510" y="3312866"/>
            <a:ext cx="6201552" cy="542522"/>
          </a:xfrm>
          <a:prstGeom prst="rect">
            <a:avLst/>
          </a:prstGeom>
        </p:spPr>
      </p:pic>
      <p:sp>
        <p:nvSpPr>
          <p:cNvPr id="7" name="TextBox 6">
            <a:extLst>
              <a:ext uri="{FF2B5EF4-FFF2-40B4-BE49-F238E27FC236}">
                <a16:creationId xmlns:a16="http://schemas.microsoft.com/office/drawing/2014/main" id="{1B3991EC-EF93-2055-8EF1-432708D41A69}"/>
              </a:ext>
            </a:extLst>
          </p:cNvPr>
          <p:cNvSpPr txBox="1"/>
          <p:nvPr/>
        </p:nvSpPr>
        <p:spPr>
          <a:xfrm>
            <a:off x="469026" y="2545502"/>
            <a:ext cx="830090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tx2"/>
                </a:solidFill>
                <a:latin typeface="Times New Roman"/>
                <a:cs typeface="Times New Roman"/>
              </a:rPr>
              <a:t>2.Replacing the Null Values with appropriate Value :</a:t>
            </a:r>
          </a:p>
        </p:txBody>
      </p:sp>
      <p:pic>
        <p:nvPicPr>
          <p:cNvPr id="3" name="Picture 2" descr="A white background with black text&#10;&#10;Description automatically generated">
            <a:extLst>
              <a:ext uri="{FF2B5EF4-FFF2-40B4-BE49-F238E27FC236}">
                <a16:creationId xmlns:a16="http://schemas.microsoft.com/office/drawing/2014/main" id="{DD92A5E4-117E-0B6B-1321-A3E509721952}"/>
              </a:ext>
            </a:extLst>
          </p:cNvPr>
          <p:cNvPicPr>
            <a:picLocks noChangeAspect="1"/>
          </p:cNvPicPr>
          <p:nvPr/>
        </p:nvPicPr>
        <p:blipFill>
          <a:blip r:embed="rId4"/>
          <a:stretch>
            <a:fillRect/>
          </a:stretch>
        </p:blipFill>
        <p:spPr>
          <a:xfrm>
            <a:off x="584338" y="5175940"/>
            <a:ext cx="5391150" cy="857250"/>
          </a:xfrm>
          <a:prstGeom prst="rect">
            <a:avLst/>
          </a:prstGeom>
        </p:spPr>
      </p:pic>
      <p:sp>
        <p:nvSpPr>
          <p:cNvPr id="8" name="TextBox 7">
            <a:extLst>
              <a:ext uri="{FF2B5EF4-FFF2-40B4-BE49-F238E27FC236}">
                <a16:creationId xmlns:a16="http://schemas.microsoft.com/office/drawing/2014/main" id="{1784F72C-0BEC-F38D-F2E9-3FF10B254E14}"/>
              </a:ext>
            </a:extLst>
          </p:cNvPr>
          <p:cNvSpPr txBox="1"/>
          <p:nvPr/>
        </p:nvSpPr>
        <p:spPr>
          <a:xfrm>
            <a:off x="621054" y="4181770"/>
            <a:ext cx="61001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Times New Roman"/>
                <a:cs typeface="Times New Roman"/>
              </a:rPr>
              <a:t>3.Formatting Data :</a:t>
            </a:r>
            <a:endParaRPr lang="en-US" b="1">
              <a:latin typeface="Times New Roman"/>
              <a:cs typeface="Times New Roman"/>
            </a:endParaRPr>
          </a:p>
        </p:txBody>
      </p:sp>
    </p:spTree>
    <p:extLst>
      <p:ext uri="{BB962C8B-B14F-4D97-AF65-F5344CB8AC3E}">
        <p14:creationId xmlns:p14="http://schemas.microsoft.com/office/powerpoint/2010/main" val="226548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EEC9D-6F62-4B49-4570-FD3AF749234C}"/>
              </a:ext>
            </a:extLst>
          </p:cNvPr>
          <p:cNvSpPr>
            <a:spLocks noGrp="1"/>
          </p:cNvSpPr>
          <p:nvPr>
            <p:ph type="title"/>
          </p:nvPr>
        </p:nvSpPr>
        <p:spPr>
          <a:xfrm>
            <a:off x="324324" y="177937"/>
            <a:ext cx="10653578" cy="1132258"/>
          </a:xfrm>
        </p:spPr>
        <p:txBody>
          <a:bodyPr>
            <a:normAutofit/>
          </a:bodyPr>
          <a:lstStyle/>
          <a:p>
            <a:r>
              <a:rPr lang="en-US" sz="2800">
                <a:solidFill>
                  <a:schemeClr val="accent5"/>
                </a:solidFill>
                <a:latin typeface="Times New Roman"/>
                <a:cs typeface="Times New Roman"/>
              </a:rPr>
              <a:t>Binning :</a:t>
            </a:r>
          </a:p>
        </p:txBody>
      </p:sp>
      <p:pic>
        <p:nvPicPr>
          <p:cNvPr id="6" name="Content Placeholder 5" descr="A screenshot of a computer code&#10;&#10;Description automatically generated">
            <a:extLst>
              <a:ext uri="{FF2B5EF4-FFF2-40B4-BE49-F238E27FC236}">
                <a16:creationId xmlns:a16="http://schemas.microsoft.com/office/drawing/2014/main" id="{CD182474-5E96-211F-2015-9BAA7874E180}"/>
              </a:ext>
            </a:extLst>
          </p:cNvPr>
          <p:cNvPicPr>
            <a:picLocks noGrp="1" noChangeAspect="1"/>
          </p:cNvPicPr>
          <p:nvPr>
            <p:ph idx="1"/>
          </p:nvPr>
        </p:nvPicPr>
        <p:blipFill>
          <a:blip r:embed="rId2"/>
          <a:stretch>
            <a:fillRect/>
          </a:stretch>
        </p:blipFill>
        <p:spPr>
          <a:xfrm>
            <a:off x="424097" y="1709114"/>
            <a:ext cx="10220325" cy="2924175"/>
          </a:xfrm>
        </p:spPr>
      </p:pic>
    </p:spTree>
    <p:extLst>
      <p:ext uri="{BB962C8B-B14F-4D97-AF65-F5344CB8AC3E}">
        <p14:creationId xmlns:p14="http://schemas.microsoft.com/office/powerpoint/2010/main" val="366456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66BE1CC1-29AE-1845-2EB0-BF3A3799FD20}"/>
              </a:ext>
            </a:extLst>
          </p:cNvPr>
          <p:cNvSpPr>
            <a:spLocks noGrp="1"/>
          </p:cNvSpPr>
          <p:nvPr>
            <p:ph idx="1"/>
          </p:nvPr>
        </p:nvSpPr>
        <p:spPr>
          <a:xfrm>
            <a:off x="612648" y="342485"/>
            <a:ext cx="6035040" cy="5966875"/>
          </a:xfrm>
        </p:spPr>
        <p:txBody>
          <a:bodyPr vert="horz" lIns="91440" tIns="45720" rIns="91440" bIns="45720" rtlCol="0" anchor="t">
            <a:normAutofit/>
          </a:bodyPr>
          <a:lstStyle/>
          <a:p>
            <a:pPr marL="0" indent="0">
              <a:spcAft>
                <a:spcPts val="600"/>
              </a:spcAft>
              <a:buNone/>
            </a:pPr>
            <a:r>
              <a:rPr lang="en-US" sz="2800" b="1">
                <a:solidFill>
                  <a:schemeClr val="accent5"/>
                </a:solidFill>
                <a:latin typeface="Times New Roman"/>
                <a:cs typeface="Times New Roman"/>
              </a:rPr>
              <a:t>Plot of Histogram :</a:t>
            </a:r>
          </a:p>
          <a:p>
            <a:pPr>
              <a:spcAft>
                <a:spcPts val="600"/>
              </a:spcAft>
            </a:pPr>
            <a:endParaRPr lang="en-US" sz="1800" b="1"/>
          </a:p>
        </p:txBody>
      </p:sp>
      <p:pic>
        <p:nvPicPr>
          <p:cNvPr id="14" name="Picture 13" descr="A screen shot of a computer code&#10;&#10;Description automatically generated">
            <a:extLst>
              <a:ext uri="{FF2B5EF4-FFF2-40B4-BE49-F238E27FC236}">
                <a16:creationId xmlns:a16="http://schemas.microsoft.com/office/drawing/2014/main" id="{50856FF3-EF6C-9F82-9CBC-C6D9DCD367E8}"/>
              </a:ext>
            </a:extLst>
          </p:cNvPr>
          <p:cNvPicPr>
            <a:picLocks noChangeAspect="1"/>
          </p:cNvPicPr>
          <p:nvPr/>
        </p:nvPicPr>
        <p:blipFill>
          <a:blip r:embed="rId2"/>
          <a:stretch>
            <a:fillRect/>
          </a:stretch>
        </p:blipFill>
        <p:spPr>
          <a:xfrm>
            <a:off x="111013" y="2167227"/>
            <a:ext cx="7341754" cy="2777548"/>
          </a:xfrm>
          <a:prstGeom prst="rect">
            <a:avLst/>
          </a:prstGeom>
        </p:spPr>
      </p:pic>
      <p:pic>
        <p:nvPicPr>
          <p:cNvPr id="15" name="Picture 14" descr="A graph of age distribution&#10;&#10;Description automatically generated">
            <a:extLst>
              <a:ext uri="{FF2B5EF4-FFF2-40B4-BE49-F238E27FC236}">
                <a16:creationId xmlns:a16="http://schemas.microsoft.com/office/drawing/2014/main" id="{0C585457-E2FC-2394-18B7-AA8924518C8D}"/>
              </a:ext>
            </a:extLst>
          </p:cNvPr>
          <p:cNvPicPr>
            <a:picLocks noChangeAspect="1"/>
          </p:cNvPicPr>
          <p:nvPr/>
        </p:nvPicPr>
        <p:blipFill>
          <a:blip r:embed="rId3"/>
          <a:stretch>
            <a:fillRect/>
          </a:stretch>
        </p:blipFill>
        <p:spPr>
          <a:xfrm>
            <a:off x="7222830" y="-6858"/>
            <a:ext cx="4964258" cy="6750239"/>
          </a:xfrm>
          <a:prstGeom prst="rect">
            <a:avLst/>
          </a:prstGeom>
        </p:spPr>
      </p:pic>
    </p:spTree>
    <p:extLst>
      <p:ext uri="{BB962C8B-B14F-4D97-AF65-F5344CB8AC3E}">
        <p14:creationId xmlns:p14="http://schemas.microsoft.com/office/powerpoint/2010/main" val="423700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0223-D67F-2BC4-D08C-651DC145CE33}"/>
              </a:ext>
            </a:extLst>
          </p:cNvPr>
          <p:cNvSpPr>
            <a:spLocks noGrp="1"/>
          </p:cNvSpPr>
          <p:nvPr>
            <p:ph type="title"/>
          </p:nvPr>
        </p:nvSpPr>
        <p:spPr/>
        <p:txBody>
          <a:bodyPr/>
          <a:lstStyle/>
          <a:p>
            <a:r>
              <a:rPr lang="en-US" sz="2800">
                <a:solidFill>
                  <a:schemeClr val="accent5"/>
                </a:solidFill>
                <a:latin typeface="Times New Roman"/>
                <a:ea typeface="+mj-lt"/>
                <a:cs typeface="+mj-lt"/>
              </a:rPr>
              <a:t>Plot of Area Number v/s Victim Descent :</a:t>
            </a:r>
            <a:endParaRPr lang="en-US" sz="2800">
              <a:solidFill>
                <a:schemeClr val="accent5"/>
              </a:solidFill>
              <a:latin typeface="Times New Roman"/>
              <a:cs typeface="Times New Roman"/>
            </a:endParaRPr>
          </a:p>
        </p:txBody>
      </p:sp>
      <p:pic>
        <p:nvPicPr>
          <p:cNvPr id="4" name="Content Placeholder 3" descr="A graph of different colored lines&#10;&#10;Description automatically generated">
            <a:extLst>
              <a:ext uri="{FF2B5EF4-FFF2-40B4-BE49-F238E27FC236}">
                <a16:creationId xmlns:a16="http://schemas.microsoft.com/office/drawing/2014/main" id="{3C81FF0A-2D9A-FACE-0C81-A0B4A01CF2E2}"/>
              </a:ext>
            </a:extLst>
          </p:cNvPr>
          <p:cNvPicPr>
            <a:picLocks noGrp="1" noChangeAspect="1"/>
          </p:cNvPicPr>
          <p:nvPr>
            <p:ph idx="1"/>
          </p:nvPr>
        </p:nvPicPr>
        <p:blipFill>
          <a:blip r:embed="rId2"/>
          <a:stretch>
            <a:fillRect/>
          </a:stretch>
        </p:blipFill>
        <p:spPr>
          <a:xfrm>
            <a:off x="608978" y="2102054"/>
            <a:ext cx="9534483" cy="4593828"/>
          </a:xfrm>
        </p:spPr>
      </p:pic>
    </p:spTree>
    <p:extLst>
      <p:ext uri="{BB962C8B-B14F-4D97-AF65-F5344CB8AC3E}">
        <p14:creationId xmlns:p14="http://schemas.microsoft.com/office/powerpoint/2010/main" val="271767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3E6F82-836B-858F-ADED-19E9A71A00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oup of rows of dots&#10;&#10;Description automatically generated">
            <a:extLst>
              <a:ext uri="{FF2B5EF4-FFF2-40B4-BE49-F238E27FC236}">
                <a16:creationId xmlns:a16="http://schemas.microsoft.com/office/drawing/2014/main" id="{44ADF199-69EF-6BD6-FB0E-F38FD6462866}"/>
              </a:ext>
            </a:extLst>
          </p:cNvPr>
          <p:cNvPicPr>
            <a:picLocks noChangeAspect="1"/>
          </p:cNvPicPr>
          <p:nvPr/>
        </p:nvPicPr>
        <p:blipFill>
          <a:blip r:embed="rId2"/>
          <a:stretch>
            <a:fillRect/>
          </a:stretch>
        </p:blipFill>
        <p:spPr>
          <a:xfrm>
            <a:off x="4235752" y="2570771"/>
            <a:ext cx="7345995" cy="2948062"/>
          </a:xfrm>
          <a:prstGeom prst="rect">
            <a:avLst/>
          </a:prstGeom>
        </p:spPr>
      </p:pic>
      <p:pic>
        <p:nvPicPr>
          <p:cNvPr id="7" name="Content Placeholder 6" descr="A graph of different colored dots&#10;&#10;Description automatically generated">
            <a:extLst>
              <a:ext uri="{FF2B5EF4-FFF2-40B4-BE49-F238E27FC236}">
                <a16:creationId xmlns:a16="http://schemas.microsoft.com/office/drawing/2014/main" id="{981DCC48-5F85-1166-859E-7055D9ECAA99}"/>
              </a:ext>
            </a:extLst>
          </p:cNvPr>
          <p:cNvPicPr>
            <a:picLocks noGrp="1" noChangeAspect="1"/>
          </p:cNvPicPr>
          <p:nvPr>
            <p:ph idx="1"/>
          </p:nvPr>
        </p:nvPicPr>
        <p:blipFill>
          <a:blip r:embed="rId3"/>
          <a:stretch>
            <a:fillRect/>
          </a:stretch>
        </p:blipFill>
        <p:spPr>
          <a:xfrm>
            <a:off x="225259" y="2362952"/>
            <a:ext cx="3398825" cy="3840480"/>
          </a:xfrm>
          <a:prstGeom prst="rect">
            <a:avLst/>
          </a:prstGeom>
        </p:spPr>
      </p:pic>
      <p:sp>
        <p:nvSpPr>
          <p:cNvPr id="2" name="Title 1">
            <a:extLst>
              <a:ext uri="{FF2B5EF4-FFF2-40B4-BE49-F238E27FC236}">
                <a16:creationId xmlns:a16="http://schemas.microsoft.com/office/drawing/2014/main" id="{049B8B62-6AED-C7B2-719C-446F287D5FB6}"/>
              </a:ext>
            </a:extLst>
          </p:cNvPr>
          <p:cNvSpPr>
            <a:spLocks noGrp="1"/>
          </p:cNvSpPr>
          <p:nvPr>
            <p:ph type="title"/>
          </p:nvPr>
        </p:nvSpPr>
        <p:spPr>
          <a:xfrm>
            <a:off x="1729740" y="454924"/>
            <a:ext cx="8732520" cy="905256"/>
          </a:xfrm>
        </p:spPr>
        <p:txBody>
          <a:bodyPr vert="horz" lIns="91440" tIns="45720" rIns="91440" bIns="45720" rtlCol="0" anchor="b">
            <a:normAutofit/>
          </a:bodyPr>
          <a:lstStyle/>
          <a:p>
            <a:pPr algn="ctr"/>
            <a:r>
              <a:rPr lang="en-US" sz="2800">
                <a:solidFill>
                  <a:schemeClr val="accent5"/>
                </a:solidFill>
                <a:latin typeface="Times New Roman"/>
                <a:cs typeface="Times New Roman"/>
              </a:rPr>
              <a:t>Plot of </a:t>
            </a:r>
            <a:r>
              <a:rPr lang="en-US" sz="2800" err="1">
                <a:solidFill>
                  <a:schemeClr val="accent5"/>
                </a:solidFill>
                <a:latin typeface="Times New Roman"/>
                <a:cs typeface="Times New Roman"/>
              </a:rPr>
              <a:t>FacetGrid</a:t>
            </a:r>
            <a:r>
              <a:rPr lang="en-US" sz="2800">
                <a:solidFill>
                  <a:schemeClr val="accent5"/>
                </a:solidFill>
                <a:latin typeface="Times New Roman"/>
                <a:cs typeface="Times New Roman"/>
              </a:rPr>
              <a:t> for Status of Victims </a:t>
            </a:r>
            <a:endParaRPr lang="en-US">
              <a:solidFill>
                <a:schemeClr val="accent5"/>
              </a:solidFill>
            </a:endParaRPr>
          </a:p>
        </p:txBody>
      </p:sp>
    </p:spTree>
    <p:extLst>
      <p:ext uri="{BB962C8B-B14F-4D97-AF65-F5344CB8AC3E}">
        <p14:creationId xmlns:p14="http://schemas.microsoft.com/office/powerpoint/2010/main" val="353020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9F42-3D46-61B7-838C-2BE085A3A26A}"/>
              </a:ext>
            </a:extLst>
          </p:cNvPr>
          <p:cNvSpPr>
            <a:spLocks noGrp="1"/>
          </p:cNvSpPr>
          <p:nvPr>
            <p:ph type="title"/>
          </p:nvPr>
        </p:nvSpPr>
        <p:spPr>
          <a:xfrm>
            <a:off x="2414675" y="558938"/>
            <a:ext cx="7368741" cy="1132258"/>
          </a:xfrm>
        </p:spPr>
        <p:txBody>
          <a:bodyPr>
            <a:normAutofit/>
          </a:bodyPr>
          <a:lstStyle/>
          <a:p>
            <a:r>
              <a:rPr lang="en-US" sz="2800">
                <a:solidFill>
                  <a:schemeClr val="accent5"/>
                </a:solidFill>
                <a:latin typeface="Times New Roman"/>
                <a:ea typeface="+mj-lt"/>
                <a:cs typeface="+mj-lt"/>
              </a:rPr>
              <a:t>Pie Chart of the various Status of victims</a:t>
            </a:r>
            <a:endParaRPr lang="en-US" sz="2800">
              <a:solidFill>
                <a:schemeClr val="accent5"/>
              </a:solidFill>
              <a:latin typeface="Times New Roman"/>
              <a:cs typeface="Times New Roman"/>
            </a:endParaRPr>
          </a:p>
        </p:txBody>
      </p:sp>
      <p:pic>
        <p:nvPicPr>
          <p:cNvPr id="4" name="Content Placeholder 3" descr="A pie chart with different colored circles&#10;&#10;Description automatically generated">
            <a:extLst>
              <a:ext uri="{FF2B5EF4-FFF2-40B4-BE49-F238E27FC236}">
                <a16:creationId xmlns:a16="http://schemas.microsoft.com/office/drawing/2014/main" id="{D12B97B5-E75A-B45A-2381-71238D5D6B45}"/>
              </a:ext>
            </a:extLst>
          </p:cNvPr>
          <p:cNvPicPr>
            <a:picLocks noGrp="1" noChangeAspect="1"/>
          </p:cNvPicPr>
          <p:nvPr>
            <p:ph idx="1"/>
          </p:nvPr>
        </p:nvPicPr>
        <p:blipFill>
          <a:blip r:embed="rId2"/>
          <a:stretch>
            <a:fillRect/>
          </a:stretch>
        </p:blipFill>
        <p:spPr>
          <a:xfrm>
            <a:off x="2630874" y="1694938"/>
            <a:ext cx="6081666" cy="4614422"/>
          </a:xfrm>
        </p:spPr>
      </p:pic>
    </p:spTree>
    <p:extLst>
      <p:ext uri="{BB962C8B-B14F-4D97-AF65-F5344CB8AC3E}">
        <p14:creationId xmlns:p14="http://schemas.microsoft.com/office/powerpoint/2010/main" val="228360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F17E-181E-848F-DFB0-79018CE5500F}"/>
              </a:ext>
            </a:extLst>
          </p:cNvPr>
          <p:cNvSpPr>
            <a:spLocks noGrp="1"/>
          </p:cNvSpPr>
          <p:nvPr>
            <p:ph type="title"/>
          </p:nvPr>
        </p:nvSpPr>
        <p:spPr/>
        <p:txBody>
          <a:bodyPr>
            <a:normAutofit/>
          </a:bodyPr>
          <a:lstStyle/>
          <a:p>
            <a:r>
              <a:rPr lang="en-US" sz="2800">
                <a:solidFill>
                  <a:schemeClr val="accent5"/>
                </a:solidFill>
                <a:latin typeface="Times New Roman"/>
                <a:ea typeface="+mj-lt"/>
                <a:cs typeface="+mj-lt"/>
              </a:rPr>
              <a:t>Heat Map for Area and Crime Code</a:t>
            </a:r>
            <a:endParaRPr lang="en-US" sz="2800">
              <a:solidFill>
                <a:schemeClr val="accent5"/>
              </a:solidFill>
              <a:latin typeface="Times New Roman"/>
              <a:cs typeface="Times New Roman"/>
            </a:endParaRPr>
          </a:p>
        </p:txBody>
      </p:sp>
      <p:pic>
        <p:nvPicPr>
          <p:cNvPr id="4" name="Content Placeholder 3" descr="A blue squares with white text&#10;&#10;Description automatically generated">
            <a:extLst>
              <a:ext uri="{FF2B5EF4-FFF2-40B4-BE49-F238E27FC236}">
                <a16:creationId xmlns:a16="http://schemas.microsoft.com/office/drawing/2014/main" id="{63486765-306D-A0BA-E699-A8D235D7CBB7}"/>
              </a:ext>
            </a:extLst>
          </p:cNvPr>
          <p:cNvPicPr>
            <a:picLocks noGrp="1" noChangeAspect="1"/>
          </p:cNvPicPr>
          <p:nvPr>
            <p:ph idx="1"/>
          </p:nvPr>
        </p:nvPicPr>
        <p:blipFill>
          <a:blip r:embed="rId2"/>
          <a:stretch>
            <a:fillRect/>
          </a:stretch>
        </p:blipFill>
        <p:spPr>
          <a:xfrm>
            <a:off x="2616200" y="1900883"/>
            <a:ext cx="5390203" cy="4593828"/>
          </a:xfrm>
        </p:spPr>
      </p:pic>
    </p:spTree>
    <p:extLst>
      <p:ext uri="{BB962C8B-B14F-4D97-AF65-F5344CB8AC3E}">
        <p14:creationId xmlns:p14="http://schemas.microsoft.com/office/powerpoint/2010/main" val="240878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of different colored bars&#10;&#10;Description automatically generated">
            <a:extLst>
              <a:ext uri="{FF2B5EF4-FFF2-40B4-BE49-F238E27FC236}">
                <a16:creationId xmlns:a16="http://schemas.microsoft.com/office/drawing/2014/main" id="{87B54DBA-FC47-6F91-4CF2-6E57F69A1BBA}"/>
              </a:ext>
            </a:extLst>
          </p:cNvPr>
          <p:cNvPicPr>
            <a:picLocks noChangeAspect="1"/>
          </p:cNvPicPr>
          <p:nvPr/>
        </p:nvPicPr>
        <p:blipFill>
          <a:blip r:embed="rId2"/>
          <a:srcRect l="3874" r="5979" b="-1"/>
          <a:stretch/>
        </p:blipFill>
        <p:spPr>
          <a:xfrm>
            <a:off x="5643578" y="10296"/>
            <a:ext cx="6373368" cy="6847702"/>
          </a:xfrm>
          <a:prstGeom prst="rect">
            <a:avLst/>
          </a:prstGeom>
        </p:spPr>
      </p:pic>
      <p:sp>
        <p:nvSpPr>
          <p:cNvPr id="2" name="Title 1">
            <a:extLst>
              <a:ext uri="{FF2B5EF4-FFF2-40B4-BE49-F238E27FC236}">
                <a16:creationId xmlns:a16="http://schemas.microsoft.com/office/drawing/2014/main" id="{2241C506-8638-5E69-49BB-15E3182ABA9A}"/>
              </a:ext>
            </a:extLst>
          </p:cNvPr>
          <p:cNvSpPr>
            <a:spLocks noGrp="1"/>
          </p:cNvSpPr>
          <p:nvPr>
            <p:ph type="title"/>
          </p:nvPr>
        </p:nvSpPr>
        <p:spPr>
          <a:xfrm>
            <a:off x="274869" y="1839180"/>
            <a:ext cx="4783877" cy="1588831"/>
          </a:xfrm>
        </p:spPr>
        <p:txBody>
          <a:bodyPr anchor="b">
            <a:normAutofit/>
          </a:bodyPr>
          <a:lstStyle/>
          <a:p>
            <a:r>
              <a:rPr lang="en-US" sz="2800" err="1">
                <a:solidFill>
                  <a:schemeClr val="accent5"/>
                </a:solidFill>
                <a:latin typeface="Times New Roman"/>
                <a:cs typeface="Times New Roman"/>
              </a:rPr>
              <a:t>Catplot</a:t>
            </a:r>
            <a:r>
              <a:rPr lang="en-US" sz="2800">
                <a:solidFill>
                  <a:schemeClr val="accent5"/>
                </a:solidFill>
                <a:latin typeface="Times New Roman"/>
                <a:cs typeface="Times New Roman"/>
              </a:rPr>
              <a:t> for Victim Descent verses Age</a:t>
            </a:r>
          </a:p>
        </p:txBody>
      </p:sp>
    </p:spTree>
    <p:extLst>
      <p:ext uri="{BB962C8B-B14F-4D97-AF65-F5344CB8AC3E}">
        <p14:creationId xmlns:p14="http://schemas.microsoft.com/office/powerpoint/2010/main" val="324040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0B98925-0550-1AFB-C1DC-02792400F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70EA32-4031-9F5D-D7AC-951F629E3786}"/>
              </a:ext>
            </a:extLst>
          </p:cNvPr>
          <p:cNvSpPr>
            <a:spLocks noGrp="1"/>
          </p:cNvSpPr>
          <p:nvPr>
            <p:ph type="title"/>
          </p:nvPr>
        </p:nvSpPr>
        <p:spPr>
          <a:xfrm>
            <a:off x="327593" y="340661"/>
            <a:ext cx="7326472" cy="787897"/>
          </a:xfrm>
        </p:spPr>
        <p:txBody>
          <a:bodyPr vert="horz" wrap="square" lIns="91440" tIns="45720" rIns="91440" bIns="45720" rtlCol="0" anchor="b">
            <a:noAutofit/>
          </a:bodyPr>
          <a:lstStyle/>
          <a:p>
            <a:r>
              <a:rPr lang="en-US" sz="2800">
                <a:solidFill>
                  <a:schemeClr val="accent5"/>
                </a:solidFill>
                <a:latin typeface="Times New Roman"/>
                <a:ea typeface="+mj-lt"/>
                <a:cs typeface="+mj-lt"/>
              </a:rPr>
              <a:t>Stacked Bar Plot: Victims by Victim Descent and Gender</a:t>
            </a:r>
            <a:endParaRPr lang="en-US" sz="2800">
              <a:solidFill>
                <a:schemeClr val="accent5"/>
              </a:solidFill>
              <a:latin typeface="Times New Roman"/>
              <a:cs typeface="Times New Roman"/>
            </a:endParaRPr>
          </a:p>
        </p:txBody>
      </p:sp>
      <p:pic>
        <p:nvPicPr>
          <p:cNvPr id="11" name="Content Placeholder 10" descr="A graph of different colored lines&#10;&#10;Description automatically generated">
            <a:extLst>
              <a:ext uri="{FF2B5EF4-FFF2-40B4-BE49-F238E27FC236}">
                <a16:creationId xmlns:a16="http://schemas.microsoft.com/office/drawing/2014/main" id="{AF53DED3-DDB1-9BD3-52C0-8A390B45C385}"/>
              </a:ext>
            </a:extLst>
          </p:cNvPr>
          <p:cNvPicPr>
            <a:picLocks noGrp="1" noChangeAspect="1"/>
          </p:cNvPicPr>
          <p:nvPr>
            <p:ph idx="1"/>
          </p:nvPr>
        </p:nvPicPr>
        <p:blipFill>
          <a:blip r:embed="rId2"/>
          <a:stretch>
            <a:fillRect/>
          </a:stretch>
        </p:blipFill>
        <p:spPr>
          <a:xfrm>
            <a:off x="1957977" y="1468397"/>
            <a:ext cx="8529270" cy="4954233"/>
          </a:xfrm>
        </p:spPr>
      </p:pic>
    </p:spTree>
    <p:extLst>
      <p:ext uri="{BB962C8B-B14F-4D97-AF65-F5344CB8AC3E}">
        <p14:creationId xmlns:p14="http://schemas.microsoft.com/office/powerpoint/2010/main" val="423179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EC3A1-D32F-F251-B37F-CB72DE123033}"/>
              </a:ext>
            </a:extLst>
          </p:cNvPr>
          <p:cNvSpPr>
            <a:spLocks noGrp="1"/>
          </p:cNvSpPr>
          <p:nvPr>
            <p:ph type="title"/>
          </p:nvPr>
        </p:nvSpPr>
        <p:spPr>
          <a:xfrm>
            <a:off x="769211" y="1442720"/>
            <a:ext cx="10653578" cy="1132258"/>
          </a:xfrm>
        </p:spPr>
        <p:txBody>
          <a:bodyPr>
            <a:normAutofit fontScale="90000"/>
          </a:bodyPr>
          <a:lstStyle/>
          <a:p>
            <a:r>
              <a:rPr lang="en-US" sz="4900" b="1" i="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TITLE   :  </a:t>
            </a:r>
            <a:r>
              <a:rPr lang="en-US" sz="4900" i="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Crimes Data Set Analysis</a:t>
            </a:r>
            <a:br>
              <a:rPr lang="en-US" sz="4900" b="1" i="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br>
            <a:br>
              <a:rPr lang="en-US" sz="4900" b="1" kern="10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br>
            <a:r>
              <a:rPr lang="en-US" sz="4900" b="1" u="none" strike="noStrike" kern="10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Name : Deepti </a:t>
            </a:r>
            <a:r>
              <a:rPr lang="en-US" sz="4900" b="1" u="none" strike="noStrike" kern="100" err="1">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Horakeri</a:t>
            </a:r>
            <a:br>
              <a:rPr lang="en-US" sz="4900" b="1">
                <a:solidFill>
                  <a:srgbClr val="000000"/>
                </a:solidFill>
                <a:latin typeface="Cambria" panose="02040503050406030204" pitchFamily="18" charset="0"/>
                <a:ea typeface="Cambria" panose="02040503050406030204" pitchFamily="18" charset="0"/>
              </a:rPr>
            </a:br>
            <a:br>
              <a:rPr lang="en-US" sz="4900" b="1">
                <a:solidFill>
                  <a:srgbClr val="000000"/>
                </a:solidFill>
                <a:effectLst/>
                <a:latin typeface="Times New Roman" panose="02020603050405020304" pitchFamily="18" charset="0"/>
                <a:ea typeface="Times New Roman" panose="02020603050405020304" pitchFamily="18" charset="0"/>
              </a:rPr>
            </a:br>
            <a:r>
              <a:rPr lang="en-US" sz="4900" b="1">
                <a:solidFill>
                  <a:srgbClr val="000000"/>
                </a:solidFill>
                <a:effectLst/>
                <a:latin typeface="Times New Roman" panose="02020603050405020304" pitchFamily="18" charset="0"/>
                <a:ea typeface="Times New Roman" panose="02020603050405020304" pitchFamily="18" charset="0"/>
              </a:rPr>
              <a:t>Date Submitted : 10/12/2024</a:t>
            </a:r>
            <a:br>
              <a:rPr lang="en-US" sz="3600" b="1"/>
            </a:br>
            <a:endParaRPr lang="en-US"/>
          </a:p>
        </p:txBody>
      </p:sp>
      <p:pic>
        <p:nvPicPr>
          <p:cNvPr id="8" name="Picture 7" descr="A phone and cards on the floor">
            <a:extLst>
              <a:ext uri="{FF2B5EF4-FFF2-40B4-BE49-F238E27FC236}">
                <a16:creationId xmlns:a16="http://schemas.microsoft.com/office/drawing/2014/main" id="{C04B4DB4-DD56-0279-36F5-78D4473737CC}"/>
              </a:ext>
            </a:extLst>
          </p:cNvPr>
          <p:cNvPicPr>
            <a:picLocks noChangeAspect="1"/>
          </p:cNvPicPr>
          <p:nvPr/>
        </p:nvPicPr>
        <p:blipFill>
          <a:blip r:embed="rId2">
            <a:extLst>
              <a:ext uri="{BEBA8EAE-BF5A-486C-A8C5-ECC9F3942E4B}">
                <a14:imgProps xmlns:a14="http://schemas.microsoft.com/office/drawing/2010/main">
                  <a14:imgLayer r:embed="rId3">
                    <a14:imgEffect>
                      <a14:saturation sat="123000"/>
                    </a14:imgEffect>
                    <a14:imgEffect>
                      <a14:brightnessContrast bright="4000" contrast="-56000"/>
                    </a14:imgEffect>
                  </a14:imgLayer>
                </a14:imgProps>
              </a:ext>
              <a:ext uri="{28A0092B-C50C-407E-A947-70E740481C1C}">
                <a14:useLocalDpi xmlns:a14="http://schemas.microsoft.com/office/drawing/2010/main" val="0"/>
              </a:ext>
            </a:extLst>
          </a:blip>
          <a:srcRect l="823"/>
          <a:stretch/>
        </p:blipFill>
        <p:spPr>
          <a:xfrm>
            <a:off x="0" y="0"/>
            <a:ext cx="12192000" cy="6864484"/>
          </a:xfrm>
          <a:prstGeom prst="rect">
            <a:avLst/>
          </a:prstGeom>
        </p:spPr>
      </p:pic>
      <p:sp>
        <p:nvSpPr>
          <p:cNvPr id="9" name="TextBox 8">
            <a:extLst>
              <a:ext uri="{FF2B5EF4-FFF2-40B4-BE49-F238E27FC236}">
                <a16:creationId xmlns:a16="http://schemas.microsoft.com/office/drawing/2014/main" id="{3133F7C9-C6A0-89AF-4087-2C88AB1DC0EC}"/>
              </a:ext>
            </a:extLst>
          </p:cNvPr>
          <p:cNvSpPr txBox="1"/>
          <p:nvPr/>
        </p:nvSpPr>
        <p:spPr>
          <a:xfrm>
            <a:off x="1492514" y="1819400"/>
            <a:ext cx="10461230" cy="4154984"/>
          </a:xfrm>
          <a:prstGeom prst="rect">
            <a:avLst/>
          </a:prstGeom>
          <a:noFill/>
        </p:spPr>
        <p:txBody>
          <a:bodyPr wrap="square" lIns="91440" tIns="45720" rIns="91440" bIns="45720" rtlCol="0" anchor="t">
            <a:spAutoFit/>
          </a:bodyPr>
          <a:lstStyle/>
          <a:p>
            <a:r>
              <a:rPr lang="en-US" sz="4400" b="1" i="0">
                <a:solidFill>
                  <a:schemeClr val="tx1">
                    <a:lumMod val="95000"/>
                    <a:lumOff val="5000"/>
                  </a:schemeClr>
                </a:solidFill>
                <a:effectLst/>
                <a:latin typeface="Algerian"/>
                <a:ea typeface="Cambria"/>
                <a:cs typeface="Times New Roman"/>
              </a:rPr>
              <a:t>TITLE   :  Crimes Data Set Analysis</a:t>
            </a:r>
            <a:br>
              <a:rPr lang="en-US" sz="4400" b="1" i="0">
                <a:effectLst/>
                <a:latin typeface="Algerian" panose="04020705040A02060702" pitchFamily="82" charset="0"/>
                <a:ea typeface="Cambria" panose="02040503050406030204" pitchFamily="18" charset="0"/>
                <a:cs typeface="Times New Roman" panose="02020603050405020304" pitchFamily="18" charset="0"/>
              </a:rPr>
            </a:br>
            <a:br>
              <a:rPr lang="en-US" sz="4400" b="1" kern="100">
                <a:uFill>
                  <a:solidFill>
                    <a:srgbClr val="000000"/>
                  </a:solidFill>
                </a:uFill>
                <a:latin typeface="Algerian" panose="04020705040A02060702" pitchFamily="82" charset="0"/>
                <a:ea typeface="Arial" panose="020B0604020202020204" pitchFamily="34" charset="0"/>
                <a:cs typeface="Times New Roman" panose="02020603050405020304" pitchFamily="18" charset="0"/>
              </a:rPr>
            </a:br>
            <a:r>
              <a:rPr lang="en-US" sz="4400" b="1" u="none" strike="noStrike" kern="100">
                <a:solidFill>
                  <a:schemeClr val="tx1">
                    <a:lumMod val="95000"/>
                    <a:lumOff val="5000"/>
                  </a:schemeClr>
                </a:solidFill>
                <a:effectLst/>
                <a:uFill>
                  <a:solidFill>
                    <a:srgbClr val="000000"/>
                  </a:solidFill>
                </a:uFill>
                <a:latin typeface="Algerian"/>
                <a:ea typeface="Arial" panose="020B0604020202020204" pitchFamily="34" charset="0"/>
                <a:cs typeface="Times New Roman"/>
              </a:rPr>
              <a:t>Name : Deepti </a:t>
            </a:r>
            <a:r>
              <a:rPr lang="en-US" sz="4400" b="1" u="none" strike="noStrike" kern="100" err="1">
                <a:solidFill>
                  <a:schemeClr val="tx1">
                    <a:lumMod val="95000"/>
                    <a:lumOff val="5000"/>
                  </a:schemeClr>
                </a:solidFill>
                <a:effectLst/>
                <a:uFill>
                  <a:solidFill>
                    <a:srgbClr val="000000"/>
                  </a:solidFill>
                </a:uFill>
                <a:latin typeface="Algerian"/>
                <a:ea typeface="Arial" panose="020B0604020202020204" pitchFamily="34" charset="0"/>
                <a:cs typeface="Times New Roman"/>
              </a:rPr>
              <a:t>Horakeri</a:t>
            </a:r>
            <a:br>
              <a:rPr lang="en-US" sz="4400" b="1">
                <a:latin typeface="Algerian" panose="04020705040A02060702" pitchFamily="82" charset="0"/>
                <a:ea typeface="Cambria" panose="02040503050406030204" pitchFamily="18" charset="0"/>
              </a:rPr>
            </a:br>
            <a:br>
              <a:rPr lang="en-US" sz="4400" b="1">
                <a:effectLst/>
                <a:latin typeface="Algerian" panose="04020705040A02060702" pitchFamily="82" charset="0"/>
                <a:ea typeface="Times New Roman" panose="02020603050405020304" pitchFamily="18" charset="0"/>
              </a:rPr>
            </a:br>
            <a:r>
              <a:rPr lang="en-US" sz="4400" b="1">
                <a:solidFill>
                  <a:schemeClr val="tx1">
                    <a:lumMod val="95000"/>
                    <a:lumOff val="5000"/>
                  </a:schemeClr>
                </a:solidFill>
                <a:effectLst/>
                <a:latin typeface="Algerian"/>
                <a:ea typeface="Times New Roman" panose="02020603050405020304" pitchFamily="18" charset="0"/>
              </a:rPr>
              <a:t>Date Submitted : 10/12/2024</a:t>
            </a:r>
            <a:br>
              <a:rPr lang="en-US" sz="4400" b="1">
                <a:latin typeface="Algerian" panose="04020705040A02060702" pitchFamily="82" charset="0"/>
              </a:rPr>
            </a:br>
            <a:endParaRPr lang="en-US" sz="4400" b="1">
              <a:solidFill>
                <a:schemeClr val="tx1">
                  <a:lumMod val="95000"/>
                  <a:lumOff val="5000"/>
                </a:schemeClr>
              </a:solidFill>
              <a:latin typeface="Algerian" panose="04020705040A02060702" pitchFamily="82" charset="0"/>
            </a:endParaRPr>
          </a:p>
        </p:txBody>
      </p:sp>
    </p:spTree>
    <p:extLst>
      <p:ext uri="{BB962C8B-B14F-4D97-AF65-F5344CB8AC3E}">
        <p14:creationId xmlns:p14="http://schemas.microsoft.com/office/powerpoint/2010/main" val="462114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DD1E8-79AB-B12C-D55E-70DC242A36EC}"/>
              </a:ext>
            </a:extLst>
          </p:cNvPr>
          <p:cNvSpPr>
            <a:spLocks noGrp="1"/>
          </p:cNvSpPr>
          <p:nvPr>
            <p:ph type="title"/>
          </p:nvPr>
        </p:nvSpPr>
        <p:spPr>
          <a:xfrm>
            <a:off x="612648" y="167640"/>
            <a:ext cx="10653578" cy="1132258"/>
          </a:xfrm>
        </p:spPr>
        <p:txBody>
          <a:bodyPr/>
          <a:lstStyle/>
          <a:p>
            <a:r>
              <a:rPr lang="en-US">
                <a:solidFill>
                  <a:schemeClr val="accent2">
                    <a:lumMod val="76000"/>
                  </a:schemeClr>
                </a:solidFill>
                <a:latin typeface="Times New Roman"/>
                <a:cs typeface="Times New Roman"/>
              </a:rPr>
              <a:t>Anova Test :</a:t>
            </a:r>
          </a:p>
        </p:txBody>
      </p:sp>
      <p:pic>
        <p:nvPicPr>
          <p:cNvPr id="4" name="Content Placeholder 3" descr="A screenshot of a computer&#10;&#10;Description automatically generated">
            <a:extLst>
              <a:ext uri="{FF2B5EF4-FFF2-40B4-BE49-F238E27FC236}">
                <a16:creationId xmlns:a16="http://schemas.microsoft.com/office/drawing/2014/main" id="{28D1BBB9-B6E6-E925-F8E1-D4873DC3A1B4}"/>
              </a:ext>
            </a:extLst>
          </p:cNvPr>
          <p:cNvPicPr>
            <a:picLocks noGrp="1" noChangeAspect="1"/>
          </p:cNvPicPr>
          <p:nvPr>
            <p:ph idx="1"/>
          </p:nvPr>
        </p:nvPicPr>
        <p:blipFill>
          <a:blip r:embed="rId2"/>
          <a:stretch>
            <a:fillRect/>
          </a:stretch>
        </p:blipFill>
        <p:spPr>
          <a:xfrm>
            <a:off x="118377" y="965175"/>
            <a:ext cx="11899552" cy="5445811"/>
          </a:xfrm>
        </p:spPr>
      </p:pic>
    </p:spTree>
    <p:extLst>
      <p:ext uri="{BB962C8B-B14F-4D97-AF65-F5344CB8AC3E}">
        <p14:creationId xmlns:p14="http://schemas.microsoft.com/office/powerpoint/2010/main" val="350766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D2D8F-3CC2-123F-E2D4-BF4733479DC3}"/>
              </a:ext>
            </a:extLst>
          </p:cNvPr>
          <p:cNvSpPr>
            <a:spLocks noGrp="1"/>
          </p:cNvSpPr>
          <p:nvPr>
            <p:ph type="title"/>
          </p:nvPr>
        </p:nvSpPr>
        <p:spPr>
          <a:xfrm>
            <a:off x="416999" y="126451"/>
            <a:ext cx="10653578" cy="1132258"/>
          </a:xfrm>
        </p:spPr>
        <p:txBody>
          <a:bodyPr/>
          <a:lstStyle/>
          <a:p>
            <a:r>
              <a:rPr lang="en-US">
                <a:solidFill>
                  <a:schemeClr val="accent2">
                    <a:lumMod val="76000"/>
                  </a:schemeClr>
                </a:solidFill>
                <a:latin typeface="Times New Roman"/>
                <a:cs typeface="Times New Roman"/>
              </a:rPr>
              <a:t>Z-test :</a:t>
            </a:r>
          </a:p>
        </p:txBody>
      </p:sp>
      <p:pic>
        <p:nvPicPr>
          <p:cNvPr id="4" name="Content Placeholder 3" descr="A screenshot of a computer&#10;&#10;Description automatically generated">
            <a:extLst>
              <a:ext uri="{FF2B5EF4-FFF2-40B4-BE49-F238E27FC236}">
                <a16:creationId xmlns:a16="http://schemas.microsoft.com/office/drawing/2014/main" id="{ED5C3396-2E86-2D41-380F-C53BA89A8E93}"/>
              </a:ext>
            </a:extLst>
          </p:cNvPr>
          <p:cNvPicPr>
            <a:picLocks noGrp="1" noChangeAspect="1"/>
          </p:cNvPicPr>
          <p:nvPr>
            <p:ph idx="1"/>
          </p:nvPr>
        </p:nvPicPr>
        <p:blipFill>
          <a:blip r:embed="rId2"/>
          <a:stretch>
            <a:fillRect/>
          </a:stretch>
        </p:blipFill>
        <p:spPr>
          <a:xfrm>
            <a:off x="413100" y="1118291"/>
            <a:ext cx="11567538" cy="5366123"/>
          </a:xfrm>
        </p:spPr>
      </p:pic>
    </p:spTree>
    <p:extLst>
      <p:ext uri="{BB962C8B-B14F-4D97-AF65-F5344CB8AC3E}">
        <p14:creationId xmlns:p14="http://schemas.microsoft.com/office/powerpoint/2010/main" val="240059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A0E4-7209-9407-3855-C1CBE4D5CEE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8CB140-6F87-33B6-011E-B73DFECF36E8}"/>
              </a:ext>
            </a:extLst>
          </p:cNvPr>
          <p:cNvSpPr>
            <a:spLocks noGrp="1"/>
          </p:cNvSpPr>
          <p:nvPr>
            <p:ph idx="1"/>
          </p:nvPr>
        </p:nvSpPr>
        <p:spPr/>
        <p:txBody>
          <a:bodyPr/>
          <a:lstStyle/>
          <a:p>
            <a:endParaRPr lang="en-US"/>
          </a:p>
        </p:txBody>
      </p:sp>
      <p:pic>
        <p:nvPicPr>
          <p:cNvPr id="4" name="Cherry Blossom Flowers" descr="Cherry Blossom Flowers">
            <a:hlinkClick r:id="" action="ppaction://media"/>
            <a:extLst>
              <a:ext uri="{FF2B5EF4-FFF2-40B4-BE49-F238E27FC236}">
                <a16:creationId xmlns:a16="http://schemas.microsoft.com/office/drawing/2014/main" id="{C853F111-BD31-6A06-FC15-1757B524660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17" y="1104"/>
            <a:ext cx="12172121" cy="6855791"/>
          </a:xfrm>
          <a:prstGeom prst="rect">
            <a:avLst/>
          </a:prstGeom>
        </p:spPr>
      </p:pic>
      <p:sp>
        <p:nvSpPr>
          <p:cNvPr id="5" name="TextBox 4">
            <a:extLst>
              <a:ext uri="{FF2B5EF4-FFF2-40B4-BE49-F238E27FC236}">
                <a16:creationId xmlns:a16="http://schemas.microsoft.com/office/drawing/2014/main" id="{DEE82027-0565-C5F6-95CC-850DDCBF886D}"/>
              </a:ext>
            </a:extLst>
          </p:cNvPr>
          <p:cNvSpPr txBox="1"/>
          <p:nvPr/>
        </p:nvSpPr>
        <p:spPr>
          <a:xfrm>
            <a:off x="612181" y="4179449"/>
            <a:ext cx="5603295"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a:latin typeface="Algerian"/>
              </a:rPr>
              <a:t>Thank You</a:t>
            </a:r>
          </a:p>
          <a:p>
            <a:endParaRPr lang="en-US" sz="6600">
              <a:latin typeface="Algerian"/>
            </a:endParaRPr>
          </a:p>
        </p:txBody>
      </p:sp>
    </p:spTree>
    <p:extLst>
      <p:ext uri="{BB962C8B-B14F-4D97-AF65-F5344CB8AC3E}">
        <p14:creationId xmlns:p14="http://schemas.microsoft.com/office/powerpoint/2010/main" val="227735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09B56-5CC6-7133-F29B-F0DD1D2D29BE}"/>
              </a:ext>
            </a:extLst>
          </p:cNvPr>
          <p:cNvSpPr>
            <a:spLocks noGrp="1"/>
          </p:cNvSpPr>
          <p:nvPr>
            <p:ph type="title"/>
          </p:nvPr>
        </p:nvSpPr>
        <p:spPr>
          <a:xfrm>
            <a:off x="586243" y="-466759"/>
            <a:ext cx="11019513" cy="1527048"/>
          </a:xfrm>
        </p:spPr>
        <p:txBody>
          <a:bodyPr vert="horz" lIns="91440" tIns="45720" rIns="91440" bIns="45720" rtlCol="0" anchor="b">
            <a:normAutofit/>
          </a:bodyPr>
          <a:lstStyle/>
          <a:p>
            <a:r>
              <a:rPr lang="en-US" b="1" kern="1200">
                <a:solidFill>
                  <a:schemeClr val="accent2">
                    <a:lumMod val="76000"/>
                  </a:schemeClr>
                </a:solidFill>
                <a:latin typeface="Times New Roman"/>
                <a:cs typeface="Times New Roman"/>
              </a:rPr>
              <a:t>AIM</a:t>
            </a:r>
            <a:r>
              <a:rPr lang="en-US" b="1" kern="1200">
                <a:solidFill>
                  <a:schemeClr val="accent2">
                    <a:lumMod val="75000"/>
                  </a:schemeClr>
                </a:solidFill>
                <a:latin typeface="Times New Roman"/>
                <a:cs typeface="Times New Roman"/>
              </a:rPr>
              <a:t>:</a:t>
            </a:r>
          </a:p>
        </p:txBody>
      </p:sp>
      <p:sp>
        <p:nvSpPr>
          <p:cNvPr id="4" name="Rectangle 1">
            <a:extLst>
              <a:ext uri="{FF2B5EF4-FFF2-40B4-BE49-F238E27FC236}">
                <a16:creationId xmlns:a16="http://schemas.microsoft.com/office/drawing/2014/main" id="{CF7E0226-8A79-6FD8-B3B1-3455F26EF1BB}"/>
              </a:ext>
            </a:extLst>
          </p:cNvPr>
          <p:cNvSpPr>
            <a:spLocks noChangeArrowheads="1"/>
          </p:cNvSpPr>
          <p:nvPr/>
        </p:nvSpPr>
        <p:spPr bwMode="auto">
          <a:xfrm>
            <a:off x="586243" y="1641348"/>
            <a:ext cx="11019514" cy="40965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pPr marL="0" marR="0" lvl="0" indent="-228600" fontAlgn="base">
              <a:lnSpc>
                <a:spcPct val="120000"/>
              </a:lnSpc>
              <a:spcBef>
                <a:spcPct val="0"/>
              </a:spcBef>
              <a:spcAft>
                <a:spcPts val="600"/>
              </a:spcAft>
              <a:buClrTx/>
              <a:buSzTx/>
              <a:buFont typeface="Arial" panose="020B0604020202020204" pitchFamily="34" charset="0"/>
              <a:buChar char="•"/>
              <a:tabLst/>
            </a:pPr>
            <a:r>
              <a:rPr kumimoji="0" lang="en-US" altLang="en-US" sz="1900" b="0" i="0" u="none" strike="noStrike" cap="none" normalizeH="0" baseline="0">
                <a:ln>
                  <a:noFill/>
                </a:ln>
                <a:effectLst/>
                <a:latin typeface="Times New Roman"/>
                <a:cs typeface="Times New Roman"/>
              </a:rPr>
              <a:t>The primary objective of this project is to analyze the given </a:t>
            </a:r>
            <a:r>
              <a:rPr kumimoji="0" lang="en-US" altLang="en-US" sz="1900" b="0" i="0" u="none" strike="noStrike" cap="none" normalizeH="0" baseline="0" err="1">
                <a:ln>
                  <a:noFill/>
                </a:ln>
                <a:effectLst/>
                <a:latin typeface="Times New Roman"/>
                <a:cs typeface="Times New Roman"/>
              </a:rPr>
              <a:t>dataframe</a:t>
            </a:r>
            <a:r>
              <a:rPr kumimoji="0" lang="en-US" altLang="en-US" sz="1900" b="0" i="0" u="none" strike="noStrike" cap="none" normalizeH="0" baseline="0">
                <a:ln>
                  <a:noFill/>
                </a:ln>
                <a:effectLst/>
                <a:latin typeface="Times New Roman"/>
                <a:cs typeface="Times New Roman"/>
              </a:rPr>
              <a:t> and derive meaningful insights by visualizing the data through various plots. By implementing different types of data visualizations, the project aims to:</a:t>
            </a:r>
            <a:endParaRPr lang="en-US" altLang="en-US" sz="1900" b="0" i="0" u="none" strike="noStrike" cap="none" normalizeH="0" baseline="0">
              <a:ln>
                <a:noFill/>
              </a:ln>
              <a:effectLst/>
              <a:latin typeface="Times New Roman"/>
              <a:cs typeface="Times New Roman"/>
            </a:endParaRPr>
          </a:p>
          <a:p>
            <a:pPr marL="0" marR="0" lvl="0" indent="-228600" fontAlgn="base">
              <a:lnSpc>
                <a:spcPct val="120000"/>
              </a:lnSpc>
              <a:spcBef>
                <a:spcPct val="0"/>
              </a:spcBef>
              <a:spcAft>
                <a:spcPts val="600"/>
              </a:spcAft>
              <a:buClrTx/>
              <a:buSzTx/>
              <a:buFont typeface="Arial" panose="020B0604020202020204" pitchFamily="34" charset="0"/>
              <a:buChar char="•"/>
              <a:tabLst/>
            </a:pPr>
            <a:r>
              <a:rPr lang="en-US" altLang="en-US" sz="1900">
                <a:latin typeface="Times New Roman"/>
                <a:cs typeface="Times New Roman"/>
              </a:rPr>
              <a:t>Clean the data set </a:t>
            </a:r>
            <a:r>
              <a:rPr lang="en-US" altLang="en-US" sz="1900" err="1">
                <a:latin typeface="Times New Roman"/>
                <a:cs typeface="Times New Roman"/>
              </a:rPr>
              <a:t>i.e</a:t>
            </a:r>
            <a:r>
              <a:rPr lang="en-US" altLang="en-US" sz="1900">
                <a:latin typeface="Times New Roman"/>
                <a:cs typeface="Times New Roman"/>
              </a:rPr>
              <a:t> data wriggling.</a:t>
            </a:r>
            <a:endParaRPr lang="en-US" altLang="en-US" sz="1900" b="0" i="0" u="none" strike="noStrike" cap="none" normalizeH="0" baseline="0">
              <a:ln>
                <a:noFill/>
              </a:ln>
              <a:effectLst/>
              <a:latin typeface="Times New Roman"/>
              <a:cs typeface="Times New Roman"/>
            </a:endParaRPr>
          </a:p>
          <a:p>
            <a:pPr marL="0" marR="0" lvl="0" indent="-228600" fontAlgn="base">
              <a:lnSpc>
                <a:spcPct val="120000"/>
              </a:lnSpc>
              <a:spcBef>
                <a:spcPct val="0"/>
              </a:spcBef>
              <a:spcAft>
                <a:spcPts val="600"/>
              </a:spcAft>
              <a:buClrTx/>
              <a:buSzTx/>
              <a:buFont typeface="Arial" panose="020B0604020202020204" pitchFamily="34" charset="0"/>
              <a:buChar char="•"/>
              <a:tabLst/>
            </a:pPr>
            <a:r>
              <a:rPr kumimoji="0" lang="en-US" altLang="en-US" sz="1900" b="0" i="0" u="none" strike="noStrike" cap="none" normalizeH="0" baseline="0">
                <a:ln>
                  <a:noFill/>
                </a:ln>
                <a:effectLst/>
                <a:latin typeface="Times New Roman"/>
                <a:cs typeface="Times New Roman"/>
              </a:rPr>
              <a:t>Identify patterns, trends, and relationships within the dataset.</a:t>
            </a:r>
            <a:endParaRPr lang="en-US" altLang="en-US" sz="1900" b="0" i="0" u="none" strike="noStrike" cap="none" normalizeH="0" baseline="0">
              <a:ln>
                <a:noFill/>
              </a:ln>
              <a:effectLst/>
              <a:latin typeface="Times New Roman"/>
              <a:cs typeface="Times New Roman"/>
            </a:endParaRPr>
          </a:p>
          <a:p>
            <a:pPr marL="0" marR="0" lvl="0" indent="-228600" fontAlgn="base">
              <a:lnSpc>
                <a:spcPct val="120000"/>
              </a:lnSpc>
              <a:spcBef>
                <a:spcPct val="0"/>
              </a:spcBef>
              <a:spcAft>
                <a:spcPts val="600"/>
              </a:spcAft>
              <a:buClrTx/>
              <a:buSzTx/>
              <a:buFont typeface="Arial" panose="020B0604020202020204" pitchFamily="34" charset="0"/>
              <a:buChar char="•"/>
              <a:tabLst/>
            </a:pPr>
            <a:r>
              <a:rPr kumimoji="0" lang="en-US" altLang="en-US" sz="1900" b="0" i="0" u="none" strike="noStrike" cap="none" normalizeH="0" baseline="0">
                <a:ln>
                  <a:noFill/>
                </a:ln>
                <a:effectLst/>
                <a:latin typeface="Times New Roman"/>
                <a:cs typeface="Times New Roman"/>
              </a:rPr>
              <a:t>Summarize the data in a visually interpretable format.</a:t>
            </a:r>
            <a:endParaRPr lang="en-US" altLang="en-US" sz="1900" b="0" i="0" u="none" strike="noStrike" cap="none" normalizeH="0" baseline="0">
              <a:ln>
                <a:noFill/>
              </a:ln>
              <a:effectLst/>
              <a:latin typeface="Times New Roman"/>
              <a:cs typeface="Times New Roman"/>
            </a:endParaRPr>
          </a:p>
          <a:p>
            <a:pPr marL="0" marR="0" lvl="0" indent="-228600" fontAlgn="base">
              <a:lnSpc>
                <a:spcPct val="120000"/>
              </a:lnSpc>
              <a:spcBef>
                <a:spcPct val="0"/>
              </a:spcBef>
              <a:spcAft>
                <a:spcPts val="600"/>
              </a:spcAft>
              <a:buClrTx/>
              <a:buSzTx/>
              <a:buFont typeface="Arial" panose="020B0604020202020204" pitchFamily="34" charset="0"/>
              <a:buChar char="•"/>
              <a:tabLst/>
            </a:pPr>
            <a:r>
              <a:rPr kumimoji="0" lang="en-US" altLang="en-US" sz="1900" b="0" i="0" u="none" strike="noStrike" cap="none" normalizeH="0" baseline="0">
                <a:ln>
                  <a:noFill/>
                </a:ln>
                <a:effectLst/>
                <a:latin typeface="Times New Roman"/>
                <a:cs typeface="Times New Roman"/>
              </a:rPr>
              <a:t>Enhance understanding of the underlying data structure.</a:t>
            </a:r>
            <a:endParaRPr lang="en-US" altLang="en-US" sz="1900" b="0" i="0" u="none" strike="noStrike" cap="none" normalizeH="0" baseline="0">
              <a:ln>
                <a:noFill/>
              </a:ln>
              <a:effectLst/>
              <a:latin typeface="Times New Roman"/>
              <a:cs typeface="Times New Roman"/>
            </a:endParaRPr>
          </a:p>
          <a:p>
            <a:pPr marL="0" marR="0" lvl="0" indent="-228600" fontAlgn="base">
              <a:lnSpc>
                <a:spcPct val="120000"/>
              </a:lnSpc>
              <a:spcBef>
                <a:spcPct val="0"/>
              </a:spcBef>
              <a:spcAft>
                <a:spcPts val="600"/>
              </a:spcAft>
              <a:buClrTx/>
              <a:buSzTx/>
              <a:buFont typeface="Arial" panose="020B0604020202020204" pitchFamily="34" charset="0"/>
              <a:buChar char="•"/>
              <a:tabLst/>
            </a:pPr>
            <a:r>
              <a:rPr kumimoji="0" lang="en-US" altLang="en-US" sz="1900" b="0" i="0" u="none" strike="noStrike" cap="none" normalizeH="0" baseline="0">
                <a:ln>
                  <a:noFill/>
                </a:ln>
                <a:effectLst/>
                <a:latin typeface="Times New Roman"/>
                <a:cs typeface="Times New Roman"/>
              </a:rPr>
              <a:t>Support informed decision-making based on data-driven insights.</a:t>
            </a:r>
            <a:endParaRPr lang="en-US" altLang="en-US" sz="1900" b="0" i="0" u="none" strike="noStrike" cap="none" normalizeH="0" baseline="0">
              <a:ln>
                <a:noFill/>
              </a:ln>
              <a:effectLst/>
              <a:latin typeface="Times New Roman"/>
              <a:cs typeface="Times New Roman"/>
            </a:endParaRPr>
          </a:p>
          <a:p>
            <a:pPr marR="0" lvl="0" fontAlgn="base">
              <a:lnSpc>
                <a:spcPct val="120000"/>
              </a:lnSpc>
              <a:spcBef>
                <a:spcPct val="0"/>
              </a:spcBef>
              <a:spcAft>
                <a:spcPts val="600"/>
              </a:spcAft>
              <a:buClrTx/>
              <a:buSzTx/>
              <a:tabLst/>
            </a:pPr>
            <a:endParaRPr lang="en-US" altLang="en-US" sz="1900" b="0" i="0" u="none" strike="noStrike" cap="none" normalizeH="0" baseline="0">
              <a:ln>
                <a:noFill/>
              </a:ln>
              <a:effectLst/>
              <a:latin typeface="Times New Roman" panose="02020603050405020304" pitchFamily="18" charset="0"/>
              <a:cs typeface="Times New Roman" panose="02020603050405020304" pitchFamily="18" charset="0"/>
            </a:endParaRPr>
          </a:p>
          <a:p>
            <a:pPr marR="0" lvl="0" fontAlgn="base">
              <a:lnSpc>
                <a:spcPct val="120000"/>
              </a:lnSpc>
              <a:spcBef>
                <a:spcPct val="0"/>
              </a:spcBef>
              <a:spcAft>
                <a:spcPts val="600"/>
              </a:spcAft>
              <a:buClrTx/>
              <a:buSzTx/>
              <a:tabLst/>
            </a:pPr>
            <a:r>
              <a:rPr kumimoji="0" lang="en-US" altLang="en-US" sz="1900" b="0" i="0" u="none" strike="noStrike" cap="none" normalizeH="0" baseline="0">
                <a:ln>
                  <a:noFill/>
                </a:ln>
                <a:effectLst/>
                <a:latin typeface="Times New Roman"/>
                <a:cs typeface="Times New Roman"/>
              </a:rPr>
              <a:t>This analysis will serve as a foundation for deeper exploration and potential applications of the data.</a:t>
            </a:r>
            <a:endParaRPr lang="en-US" altLang="en-US" sz="1900" b="0" i="0" u="none" strike="noStrike" cap="none" normalizeH="0" baseline="0">
              <a:ln>
                <a:noFill/>
              </a:ln>
              <a:effectLst/>
              <a:latin typeface="Times New Roman"/>
              <a:cs typeface="Times New Roman"/>
            </a:endParaRPr>
          </a:p>
          <a:p>
            <a:pPr marL="0" marR="0" lvl="0" indent="-228600" fontAlgn="base">
              <a:lnSpc>
                <a:spcPct val="120000"/>
              </a:lnSpc>
              <a:spcBef>
                <a:spcPct val="0"/>
              </a:spcBef>
              <a:spcAft>
                <a:spcPts val="600"/>
              </a:spcAft>
              <a:buClrTx/>
              <a:buSzTx/>
              <a:buFont typeface="Arial" panose="020B0604020202020204" pitchFamily="34" charset="0"/>
              <a:buChar char="•"/>
              <a:tabLst/>
            </a:pPr>
            <a:endParaRPr lang="en-US" altLang="en-US" sz="1900" b="0" i="0" u="none" strike="noStrike" cap="none" normalizeH="0" baseline="0">
              <a:ln>
                <a:noFill/>
              </a:ln>
              <a:effectLst/>
            </a:endParaRPr>
          </a:p>
        </p:txBody>
      </p:sp>
    </p:spTree>
    <p:extLst>
      <p:ext uri="{BB962C8B-B14F-4D97-AF65-F5344CB8AC3E}">
        <p14:creationId xmlns:p14="http://schemas.microsoft.com/office/powerpoint/2010/main" val="402402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BC63-102E-B2D8-67C8-6BA6AF27743D}"/>
              </a:ext>
            </a:extLst>
          </p:cNvPr>
          <p:cNvSpPr>
            <a:spLocks noGrp="1"/>
          </p:cNvSpPr>
          <p:nvPr>
            <p:ph type="title"/>
          </p:nvPr>
        </p:nvSpPr>
        <p:spPr>
          <a:xfrm>
            <a:off x="262540" y="188235"/>
            <a:ext cx="10653578" cy="1132258"/>
          </a:xfrm>
        </p:spPr>
        <p:txBody>
          <a:bodyPr>
            <a:normAutofit/>
          </a:bodyPr>
          <a:lstStyle/>
          <a:p>
            <a:r>
              <a:rPr lang="en-US">
                <a:solidFill>
                  <a:schemeClr val="accent2">
                    <a:lumMod val="76000"/>
                  </a:schemeClr>
                </a:solidFill>
                <a:latin typeface="Times New Roman"/>
                <a:cs typeface="Times New Roman"/>
              </a:rPr>
              <a:t>Problem Statement :</a:t>
            </a:r>
          </a:p>
        </p:txBody>
      </p:sp>
      <p:sp>
        <p:nvSpPr>
          <p:cNvPr id="3" name="Content Placeholder 2">
            <a:extLst>
              <a:ext uri="{FF2B5EF4-FFF2-40B4-BE49-F238E27FC236}">
                <a16:creationId xmlns:a16="http://schemas.microsoft.com/office/drawing/2014/main" id="{BCFE3016-6BB7-975D-27FF-FB4742CF02B6}"/>
              </a:ext>
            </a:extLst>
          </p:cNvPr>
          <p:cNvSpPr>
            <a:spLocks noGrp="1"/>
          </p:cNvSpPr>
          <p:nvPr>
            <p:ph idx="1"/>
          </p:nvPr>
        </p:nvSpPr>
        <p:spPr>
          <a:xfrm>
            <a:off x="262539" y="953533"/>
            <a:ext cx="11003687" cy="5355827"/>
          </a:xfrm>
        </p:spPr>
        <p:txBody>
          <a:bodyPr vert="horz" lIns="91440" tIns="45720" rIns="91440" bIns="45720" rtlCol="0" anchor="t">
            <a:normAutofit fontScale="92500" lnSpcReduction="20000"/>
          </a:bodyPr>
          <a:lstStyle/>
          <a:p>
            <a:pPr marL="0" indent="0">
              <a:buNone/>
            </a:pPr>
            <a:r>
              <a:rPr lang="en-US" b="1">
                <a:latin typeface="Times New Roman"/>
                <a:ea typeface="+mn-lt"/>
                <a:cs typeface="+mn-lt"/>
              </a:rPr>
              <a:t>  Overview</a:t>
            </a:r>
            <a:br>
              <a:rPr lang="en-US" b="1">
                <a:latin typeface="Times New Roman"/>
                <a:ea typeface="+mn-lt"/>
                <a:cs typeface="+mn-lt"/>
              </a:rPr>
            </a:br>
            <a:r>
              <a:rPr lang="en-US" b="1">
                <a:latin typeface="Times New Roman"/>
                <a:ea typeface="+mn-lt"/>
                <a:cs typeface="+mn-lt"/>
              </a:rPr>
              <a:t>   </a:t>
            </a:r>
            <a:endParaRPr lang="en-US">
              <a:latin typeface="Times New Roman"/>
              <a:ea typeface="+mn-lt"/>
              <a:cs typeface="Times New Roman"/>
            </a:endParaRPr>
          </a:p>
          <a:p>
            <a:pPr marL="0" indent="0">
              <a:buNone/>
            </a:pPr>
            <a:r>
              <a:rPr lang="en-US" b="1">
                <a:latin typeface="Times New Roman"/>
                <a:ea typeface="+mn-lt"/>
                <a:cs typeface="+mn-lt"/>
              </a:rPr>
              <a:t>In many industries, businesses increasingly rely on real-time data to make informed decisions. However, real-time data is often messy, unstructured, and incomplete. This poses significant challenges in cleaning, organizing, and analyzing the data quickly enough to maintain its value. Traditional data management systems and manual interventions struggle to keep pace, leading to delays, inaccuracies, and lost opportunities.</a:t>
            </a:r>
            <a:endParaRPr lang="en-US">
              <a:latin typeface="Times New Roman"/>
              <a:cs typeface="Times New Roman"/>
            </a:endParaRPr>
          </a:p>
          <a:p>
            <a:pPr marL="0" indent="0">
              <a:buNone/>
            </a:pPr>
            <a:endParaRPr lang="en-US" b="1">
              <a:latin typeface="Times New Roman"/>
              <a:ea typeface="+mn-lt"/>
              <a:cs typeface="Times New Roman"/>
            </a:endParaRPr>
          </a:p>
          <a:p>
            <a:r>
              <a:rPr lang="en-US" b="1">
                <a:latin typeface="Times New Roman"/>
                <a:ea typeface="+mn-lt"/>
                <a:cs typeface="+mn-lt"/>
              </a:rPr>
              <a:t>Data Quality</a:t>
            </a:r>
            <a:r>
              <a:rPr lang="en-US">
                <a:latin typeface="Times New Roman"/>
                <a:ea typeface="+mn-lt"/>
                <a:cs typeface="+mn-lt"/>
              </a:rPr>
              <a:t>: Real-time datasets often contain missing values, duplicates, and inconsistent formats, reducing the reliability of analyses.</a:t>
            </a:r>
            <a:endParaRPr lang="en-US">
              <a:latin typeface="Times New Roman"/>
              <a:cs typeface="Times New Roman"/>
            </a:endParaRPr>
          </a:p>
          <a:p>
            <a:r>
              <a:rPr lang="en-US" b="1">
                <a:latin typeface="Times New Roman"/>
                <a:ea typeface="+mn-lt"/>
                <a:cs typeface="+mn-lt"/>
              </a:rPr>
              <a:t>Scalability</a:t>
            </a:r>
            <a:r>
              <a:rPr lang="en-US">
                <a:latin typeface="Times New Roman"/>
                <a:ea typeface="+mn-lt"/>
                <a:cs typeface="+mn-lt"/>
              </a:rPr>
              <a:t>: As data volumes grow rapidly, the systems managing the data struggle to scale efficiently.</a:t>
            </a:r>
            <a:endParaRPr lang="en-US">
              <a:latin typeface="Times New Roman"/>
              <a:cs typeface="Times New Roman"/>
            </a:endParaRPr>
          </a:p>
          <a:p>
            <a:r>
              <a:rPr lang="en-US" b="1">
                <a:latin typeface="Times New Roman"/>
                <a:ea typeface="+mn-lt"/>
                <a:cs typeface="+mn-lt"/>
              </a:rPr>
              <a:t>Timeliness</a:t>
            </a:r>
            <a:r>
              <a:rPr lang="en-US">
                <a:latin typeface="Times New Roman"/>
                <a:ea typeface="+mn-lt"/>
                <a:cs typeface="+mn-lt"/>
              </a:rPr>
              <a:t>: Cleaning and preparing the data for analysis is time-consuming, which hinders real-time decision-making.</a:t>
            </a:r>
            <a:endParaRPr lang="en-US">
              <a:latin typeface="Times New Roman"/>
              <a:cs typeface="Times New Roman"/>
            </a:endParaRPr>
          </a:p>
          <a:p>
            <a:r>
              <a:rPr lang="en-US" b="1">
                <a:latin typeface="Times New Roman"/>
                <a:ea typeface="+mn-lt"/>
                <a:cs typeface="+mn-lt"/>
              </a:rPr>
              <a:t>Integration</a:t>
            </a:r>
            <a:r>
              <a:rPr lang="en-US">
                <a:latin typeface="Times New Roman"/>
                <a:ea typeface="+mn-lt"/>
                <a:cs typeface="+mn-lt"/>
              </a:rPr>
              <a:t>: Real-time data comes from diverse sources (e.g., IoT devices, social media, transaction systems) and formats, creating integration challenges.</a:t>
            </a:r>
            <a:endParaRPr lang="en-US">
              <a:latin typeface="Times New Roman"/>
              <a:cs typeface="Times New Roman"/>
            </a:endParaRPr>
          </a:p>
          <a:p>
            <a:endParaRPr lang="en-US">
              <a:latin typeface="Times New Roman"/>
              <a:cs typeface="Times New Roman"/>
            </a:endParaRPr>
          </a:p>
        </p:txBody>
      </p:sp>
    </p:spTree>
    <p:extLst>
      <p:ext uri="{BB962C8B-B14F-4D97-AF65-F5344CB8AC3E}">
        <p14:creationId xmlns:p14="http://schemas.microsoft.com/office/powerpoint/2010/main" val="76316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F18FF-EB88-9B8E-A15C-615C338D402F}"/>
              </a:ext>
            </a:extLst>
          </p:cNvPr>
          <p:cNvSpPr>
            <a:spLocks noGrp="1"/>
          </p:cNvSpPr>
          <p:nvPr>
            <p:ph type="title"/>
          </p:nvPr>
        </p:nvSpPr>
        <p:spPr>
          <a:xfrm>
            <a:off x="612648" y="95559"/>
            <a:ext cx="10653578" cy="1132258"/>
          </a:xfrm>
        </p:spPr>
        <p:txBody>
          <a:bodyPr>
            <a:normAutofit/>
          </a:bodyPr>
          <a:lstStyle/>
          <a:p>
            <a:r>
              <a:rPr lang="en-US">
                <a:solidFill>
                  <a:schemeClr val="accent2">
                    <a:lumMod val="76000"/>
                  </a:schemeClr>
                </a:solidFill>
                <a:latin typeface="Times New Roman"/>
                <a:ea typeface="+mj-lt"/>
                <a:cs typeface="+mj-lt"/>
              </a:rPr>
              <a:t>Project Description :</a:t>
            </a:r>
            <a:endParaRPr lang="en-US">
              <a:solidFill>
                <a:schemeClr val="accent2">
                  <a:lumMod val="76000"/>
                </a:schemeClr>
              </a:solidFill>
              <a:latin typeface="Times New Roman"/>
              <a:cs typeface="Times New Roman"/>
            </a:endParaRPr>
          </a:p>
        </p:txBody>
      </p:sp>
      <p:sp>
        <p:nvSpPr>
          <p:cNvPr id="3" name="Content Placeholder 2">
            <a:extLst>
              <a:ext uri="{FF2B5EF4-FFF2-40B4-BE49-F238E27FC236}">
                <a16:creationId xmlns:a16="http://schemas.microsoft.com/office/drawing/2014/main" id="{7DDD6F2F-67BB-26BA-8FEB-7988122A81BA}"/>
              </a:ext>
            </a:extLst>
          </p:cNvPr>
          <p:cNvSpPr>
            <a:spLocks noGrp="1"/>
          </p:cNvSpPr>
          <p:nvPr>
            <p:ph idx="1"/>
          </p:nvPr>
        </p:nvSpPr>
        <p:spPr>
          <a:xfrm>
            <a:off x="612647" y="912343"/>
            <a:ext cx="10653579" cy="5427909"/>
          </a:xfrm>
        </p:spPr>
        <p:txBody>
          <a:bodyPr vert="horz" lIns="91440" tIns="45720" rIns="91440" bIns="45720" rtlCol="0" anchor="t">
            <a:normAutofit fontScale="92500" lnSpcReduction="10000"/>
          </a:bodyPr>
          <a:lstStyle/>
          <a:p>
            <a:pPr marL="0" indent="0">
              <a:buNone/>
            </a:pPr>
            <a:r>
              <a:rPr lang="en-US" b="1">
                <a:latin typeface="Times New Roman"/>
                <a:cs typeface="Arial"/>
              </a:rPr>
              <a:t>   Objective</a:t>
            </a:r>
            <a:r>
              <a:rPr lang="en-US">
                <a:latin typeface="Times New Roman"/>
                <a:cs typeface="Arial"/>
              </a:rPr>
              <a:t>:</a:t>
            </a:r>
            <a:br>
              <a:rPr lang="en-US">
                <a:latin typeface="Times New Roman"/>
                <a:cs typeface="Arial"/>
              </a:rPr>
            </a:br>
            <a:r>
              <a:rPr lang="en-US" sz="1800">
                <a:latin typeface="Times New Roman"/>
                <a:cs typeface="Arial"/>
              </a:rPr>
              <a:t>The project aims to develop an automated, scalable, and efficient system to process, clean, and analyze messy real-time datasets. By addressing these challenges can leverage the full potential of real-time data to make timely and accurate decisions, optimize operations, and enhance people experiences.</a:t>
            </a:r>
            <a:endParaRPr lang="en-US" sz="1800"/>
          </a:p>
          <a:p>
            <a:r>
              <a:rPr lang="en-US" sz="1800" b="1">
                <a:latin typeface="Times New Roman"/>
                <a:ea typeface="+mn-lt"/>
                <a:cs typeface="+mn-lt"/>
              </a:rPr>
              <a:t>Data Cleaning</a:t>
            </a:r>
            <a:r>
              <a:rPr lang="en-US" sz="1800">
                <a:latin typeface="Times New Roman"/>
                <a:ea typeface="+mn-lt"/>
                <a:cs typeface="+mn-lt"/>
              </a:rPr>
              <a:t> </a:t>
            </a:r>
            <a:endParaRPr lang="en-US" sz="1800">
              <a:latin typeface="Times New Roman"/>
              <a:ea typeface="+mn-lt"/>
              <a:cs typeface="Times New Roman"/>
            </a:endParaRPr>
          </a:p>
          <a:p>
            <a:r>
              <a:rPr lang="en-US" sz="1800" b="1">
                <a:latin typeface="Times New Roman"/>
                <a:ea typeface="+mn-lt"/>
                <a:cs typeface="+mn-lt"/>
              </a:rPr>
              <a:t>Real-Time Processing</a:t>
            </a:r>
          </a:p>
          <a:p>
            <a:r>
              <a:rPr lang="en-US" sz="1800" b="1">
                <a:latin typeface="Times New Roman"/>
                <a:ea typeface="+mn-lt"/>
                <a:cs typeface="+mn-lt"/>
              </a:rPr>
              <a:t>Insights Generation   </a:t>
            </a:r>
            <a:endParaRPr lang="en-US" sz="1800">
              <a:latin typeface="Times New Roman"/>
              <a:ea typeface="+mn-lt"/>
              <a:cs typeface="Times New Roman"/>
            </a:endParaRPr>
          </a:p>
          <a:p>
            <a:pPr marL="0" indent="0">
              <a:buNone/>
            </a:pPr>
            <a:endParaRPr lang="en-US" b="1">
              <a:latin typeface="Times New Roman"/>
              <a:ea typeface="+mn-lt"/>
              <a:cs typeface="+mn-lt"/>
            </a:endParaRPr>
          </a:p>
          <a:p>
            <a:pPr marL="0" indent="0">
              <a:buNone/>
            </a:pPr>
            <a:r>
              <a:rPr lang="en-US" b="1">
                <a:latin typeface="Times New Roman"/>
                <a:ea typeface="+mn-lt"/>
                <a:cs typeface="+mn-lt"/>
              </a:rPr>
              <a:t>  Technologies and Methodologies :</a:t>
            </a:r>
            <a:endParaRPr lang="en-US">
              <a:latin typeface="Times New Roman"/>
              <a:cs typeface="Times New Roman"/>
            </a:endParaRPr>
          </a:p>
          <a:p>
            <a:r>
              <a:rPr lang="en-US" sz="1800" b="1">
                <a:latin typeface="Times New Roman"/>
                <a:ea typeface="+mn-lt"/>
                <a:cs typeface="+mn-lt"/>
              </a:rPr>
              <a:t>Data Cleaning Tools</a:t>
            </a:r>
            <a:r>
              <a:rPr lang="en-US" sz="1800">
                <a:latin typeface="Times New Roman"/>
                <a:ea typeface="+mn-lt"/>
                <a:cs typeface="+mn-lt"/>
              </a:rPr>
              <a:t>: Python-based libraries (e.g., Pandas  </a:t>
            </a:r>
            <a:r>
              <a:rPr lang="en-US" sz="1800" err="1">
                <a:latin typeface="Times New Roman"/>
                <a:ea typeface="+mn-lt"/>
                <a:cs typeface="+mn-lt"/>
              </a:rPr>
              <a:t>DataFrames</a:t>
            </a:r>
            <a:r>
              <a:rPr lang="en-US" sz="1800">
                <a:latin typeface="Times New Roman"/>
                <a:ea typeface="+mn-lt"/>
                <a:cs typeface="+mn-lt"/>
              </a:rPr>
              <a:t>, </a:t>
            </a:r>
            <a:r>
              <a:rPr lang="en-US" sz="1800" err="1">
                <a:latin typeface="Times New Roman"/>
                <a:ea typeface="+mn-lt"/>
                <a:cs typeface="+mn-lt"/>
              </a:rPr>
              <a:t>numpy</a:t>
            </a:r>
            <a:r>
              <a:rPr lang="en-US" sz="1800">
                <a:latin typeface="Times New Roman"/>
                <a:ea typeface="+mn-lt"/>
                <a:cs typeface="+mn-lt"/>
              </a:rPr>
              <a:t> ) and custom scripts for automated data quality management.</a:t>
            </a:r>
            <a:endParaRPr lang="en-US" sz="1800">
              <a:latin typeface="Times New Roman"/>
              <a:cs typeface="Times New Roman"/>
            </a:endParaRPr>
          </a:p>
          <a:p>
            <a:r>
              <a:rPr lang="en-US" sz="1800" b="1">
                <a:latin typeface="Times New Roman"/>
                <a:ea typeface="+mn-lt"/>
                <a:cs typeface="+mn-lt"/>
              </a:rPr>
              <a:t>Machine Learning</a:t>
            </a:r>
            <a:r>
              <a:rPr lang="en-US" sz="1800">
                <a:latin typeface="Times New Roman"/>
                <a:ea typeface="+mn-lt"/>
                <a:cs typeface="+mn-lt"/>
              </a:rPr>
              <a:t>: a role in the development and evaluation of machine learning algorithms, primarily in the context of </a:t>
            </a:r>
            <a:r>
              <a:rPr lang="en-US" sz="1800" b="1">
                <a:latin typeface="Times New Roman"/>
                <a:ea typeface="+mn-lt"/>
                <a:cs typeface="+mn-lt"/>
              </a:rPr>
              <a:t>statistical analysis and hypothesis testing</a:t>
            </a:r>
            <a:r>
              <a:rPr lang="en-US" sz="1800">
                <a:latin typeface="Times New Roman"/>
                <a:ea typeface="+mn-lt"/>
                <a:cs typeface="+mn-lt"/>
              </a:rPr>
              <a:t>. </a:t>
            </a:r>
            <a:endParaRPr lang="en-US" sz="1800">
              <a:latin typeface="Times New Roman"/>
              <a:cs typeface="Times New Roman"/>
            </a:endParaRPr>
          </a:p>
          <a:p>
            <a:r>
              <a:rPr lang="en-US" sz="1800" b="1">
                <a:latin typeface="Times New Roman"/>
                <a:ea typeface="+mn-lt"/>
                <a:cs typeface="+mn-lt"/>
              </a:rPr>
              <a:t>Visualization</a:t>
            </a:r>
            <a:r>
              <a:rPr lang="en-US" sz="1800">
                <a:latin typeface="Times New Roman"/>
                <a:ea typeface="+mn-lt"/>
                <a:cs typeface="+mn-lt"/>
              </a:rPr>
              <a:t>: Seaborn ,Matplotlib and </a:t>
            </a:r>
            <a:r>
              <a:rPr lang="en-US" sz="1800" err="1">
                <a:latin typeface="Times New Roman"/>
                <a:ea typeface="+mn-lt"/>
                <a:cs typeface="+mn-lt"/>
              </a:rPr>
              <a:t>plotly</a:t>
            </a:r>
            <a:r>
              <a:rPr lang="en-US" sz="1800">
                <a:latin typeface="Times New Roman"/>
                <a:ea typeface="+mn-lt"/>
                <a:cs typeface="+mn-lt"/>
              </a:rPr>
              <a:t>  tools of python are used for visualizations. </a:t>
            </a:r>
            <a:endParaRPr lang="en-US" sz="1800">
              <a:latin typeface="Times New Roman"/>
              <a:cs typeface="Times New Roman"/>
            </a:endParaRPr>
          </a:p>
          <a:p>
            <a:endParaRPr lang="en-US" sz="1800">
              <a:latin typeface="Times New Roman"/>
              <a:cs typeface="Times New Roman"/>
            </a:endParaRPr>
          </a:p>
        </p:txBody>
      </p:sp>
    </p:spTree>
    <p:extLst>
      <p:ext uri="{BB962C8B-B14F-4D97-AF65-F5344CB8AC3E}">
        <p14:creationId xmlns:p14="http://schemas.microsoft.com/office/powerpoint/2010/main" val="287749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714F8-E1AB-0065-1827-254BCB4B6932}"/>
              </a:ext>
            </a:extLst>
          </p:cNvPr>
          <p:cNvSpPr>
            <a:spLocks noGrp="1"/>
          </p:cNvSpPr>
          <p:nvPr>
            <p:ph type="title"/>
          </p:nvPr>
        </p:nvSpPr>
        <p:spPr>
          <a:xfrm>
            <a:off x="612648" y="301505"/>
            <a:ext cx="10653578" cy="730664"/>
          </a:xfrm>
        </p:spPr>
        <p:txBody>
          <a:bodyPr/>
          <a:lstStyle/>
          <a:p>
            <a:r>
              <a:rPr lang="en-US">
                <a:solidFill>
                  <a:schemeClr val="accent2">
                    <a:lumMod val="76000"/>
                  </a:schemeClr>
                </a:solidFill>
                <a:latin typeface="Times New Roman"/>
                <a:ea typeface="+mj-lt"/>
                <a:cs typeface="+mj-lt"/>
              </a:rPr>
              <a:t>Functionalities</a:t>
            </a:r>
            <a:endParaRPr lang="en-US">
              <a:solidFill>
                <a:schemeClr val="accent2">
                  <a:lumMod val="76000"/>
                </a:schemeClr>
              </a:solidFill>
              <a:latin typeface="Times New Roman"/>
              <a:cs typeface="Times New Roman"/>
            </a:endParaRPr>
          </a:p>
        </p:txBody>
      </p:sp>
      <p:sp>
        <p:nvSpPr>
          <p:cNvPr id="3" name="Content Placeholder 2">
            <a:extLst>
              <a:ext uri="{FF2B5EF4-FFF2-40B4-BE49-F238E27FC236}">
                <a16:creationId xmlns:a16="http://schemas.microsoft.com/office/drawing/2014/main" id="{C3F7AD19-40F3-B324-5505-70C764F2A2A6}"/>
              </a:ext>
            </a:extLst>
          </p:cNvPr>
          <p:cNvSpPr>
            <a:spLocks noGrp="1"/>
          </p:cNvSpPr>
          <p:nvPr>
            <p:ph idx="1"/>
          </p:nvPr>
        </p:nvSpPr>
        <p:spPr>
          <a:xfrm>
            <a:off x="612647" y="1035911"/>
            <a:ext cx="10653579" cy="5273449"/>
          </a:xfrm>
        </p:spPr>
        <p:txBody>
          <a:bodyPr vert="horz" lIns="91440" tIns="45720" rIns="91440" bIns="45720" rtlCol="0" anchor="t">
            <a:noAutofit/>
          </a:bodyPr>
          <a:lstStyle/>
          <a:p>
            <a:pPr marL="0" indent="0">
              <a:buNone/>
            </a:pPr>
            <a:endParaRPr lang="en-US" b="1"/>
          </a:p>
          <a:p>
            <a:r>
              <a:rPr lang="en-US" sz="1800" b="1">
                <a:ea typeface="+mn-lt"/>
                <a:cs typeface="+mn-lt"/>
              </a:rPr>
              <a:t>Real-Time Data Ingestion</a:t>
            </a:r>
            <a:endParaRPr lang="en-US" sz="1800"/>
          </a:p>
          <a:p>
            <a:pPr marL="0" indent="0">
              <a:buNone/>
            </a:pPr>
            <a:r>
              <a:rPr lang="en-US" sz="1800">
                <a:ea typeface="+mn-lt"/>
                <a:cs typeface="+mn-lt"/>
              </a:rPr>
              <a:t>Searching dataset in many web pages and choosing the dataset.</a:t>
            </a:r>
            <a:endParaRPr lang="en-US" sz="1800"/>
          </a:p>
          <a:p>
            <a:r>
              <a:rPr lang="en-US" sz="1800" b="1">
                <a:ea typeface="+mn-lt"/>
                <a:cs typeface="+mn-lt"/>
              </a:rPr>
              <a:t>Automated Data Cleaning</a:t>
            </a:r>
            <a:endParaRPr lang="en-US" sz="1800"/>
          </a:p>
          <a:p>
            <a:pPr marL="0" indent="0">
              <a:buNone/>
            </a:pPr>
            <a:r>
              <a:rPr lang="en-US" sz="1800">
                <a:ea typeface="+mn-lt"/>
                <a:cs typeface="+mn-lt"/>
              </a:rPr>
              <a:t>Identify and resolve data quality issues like missing values, duplicates, and outliers to maintain    data accuracy and reliability.</a:t>
            </a:r>
            <a:endParaRPr lang="en-US" sz="1800"/>
          </a:p>
          <a:p>
            <a:r>
              <a:rPr lang="en-US" sz="1800" b="1">
                <a:ea typeface="+mn-lt"/>
                <a:cs typeface="+mn-lt"/>
              </a:rPr>
              <a:t>Scalable Data Processing</a:t>
            </a:r>
            <a:endParaRPr lang="en-US" sz="1800"/>
          </a:p>
          <a:p>
            <a:pPr marL="0" indent="0">
              <a:buNone/>
            </a:pPr>
            <a:r>
              <a:rPr lang="en-US" sz="1800">
                <a:ea typeface="+mn-lt"/>
                <a:cs typeface="+mn-lt"/>
              </a:rPr>
              <a:t> Utilize distributed computing frameworks to handle large volumes of data efficiently while ensuring minimal latency.</a:t>
            </a:r>
            <a:endParaRPr lang="en-US" sz="1800"/>
          </a:p>
          <a:p>
            <a:r>
              <a:rPr lang="en-US" sz="1800" b="1">
                <a:ea typeface="+mn-lt"/>
                <a:cs typeface="+mn-lt"/>
              </a:rPr>
              <a:t>Anomaly Detection</a:t>
            </a:r>
            <a:endParaRPr lang="en-US" sz="1800"/>
          </a:p>
          <a:p>
            <a:pPr marL="0" indent="0">
              <a:buNone/>
            </a:pPr>
            <a:r>
              <a:rPr lang="en-US" sz="1800">
                <a:ea typeface="+mn-lt"/>
                <a:cs typeface="+mn-lt"/>
              </a:rPr>
              <a:t> Detect unusual patterns or discrepancies in the data using machine learning and statistical methods, alerting users to potential issues.</a:t>
            </a:r>
            <a:endParaRPr lang="en-US" sz="1800"/>
          </a:p>
          <a:p>
            <a:endParaRPr lang="en-US" sz="1800"/>
          </a:p>
        </p:txBody>
      </p:sp>
    </p:spTree>
    <p:extLst>
      <p:ext uri="{BB962C8B-B14F-4D97-AF65-F5344CB8AC3E}">
        <p14:creationId xmlns:p14="http://schemas.microsoft.com/office/powerpoint/2010/main" val="331236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6CCFE4-9135-6306-AB64-37C460C84057}"/>
              </a:ext>
            </a:extLst>
          </p:cNvPr>
          <p:cNvSpPr>
            <a:spLocks noGrp="1"/>
          </p:cNvSpPr>
          <p:nvPr>
            <p:ph idx="1"/>
          </p:nvPr>
        </p:nvSpPr>
        <p:spPr/>
        <p:txBody>
          <a:bodyPr vert="horz" lIns="91440" tIns="45720" rIns="91440" bIns="45720" rtlCol="0" anchor="t">
            <a:normAutofit/>
          </a:bodyPr>
          <a:lstStyle/>
          <a:p>
            <a:r>
              <a:rPr lang="en-US" sz="1800" b="1">
                <a:latin typeface="Arial"/>
                <a:cs typeface="Arial"/>
              </a:rPr>
              <a:t>Predictive Analytics</a:t>
            </a:r>
            <a:endParaRPr lang="en-US" sz="1800">
              <a:latin typeface="Arial"/>
              <a:cs typeface="Arial"/>
            </a:endParaRPr>
          </a:p>
          <a:p>
            <a:r>
              <a:rPr lang="en-US" sz="1800">
                <a:latin typeface="Arial"/>
                <a:cs typeface="Arial"/>
              </a:rPr>
              <a:t>Employ machine learning algorithms to generate predictions, classify data, and provide actionable insights for future decision-making.</a:t>
            </a:r>
            <a:endParaRPr lang="en-US" sz="1800"/>
          </a:p>
          <a:p>
            <a:r>
              <a:rPr lang="en-US" sz="1800" b="1">
                <a:latin typeface="Arial"/>
                <a:cs typeface="Arial"/>
              </a:rPr>
              <a:t>Performance Monitoring</a:t>
            </a:r>
            <a:endParaRPr lang="en-US" sz="1800">
              <a:latin typeface="Arial"/>
              <a:cs typeface="Arial"/>
            </a:endParaRPr>
          </a:p>
          <a:p>
            <a:r>
              <a:rPr lang="en-US" sz="1800">
                <a:latin typeface="Arial"/>
                <a:cs typeface="Arial"/>
              </a:rPr>
              <a:t>Continuously track the system’s performance metrics, such as processing speed, error rates, and resource usage, to ensure optimal operation.</a:t>
            </a:r>
            <a:endParaRPr lang="en-US" sz="1800"/>
          </a:p>
          <a:p>
            <a:endParaRPr lang="en-US" sz="1800">
              <a:latin typeface="Arial"/>
              <a:cs typeface="Arial"/>
            </a:endParaRPr>
          </a:p>
          <a:p>
            <a:r>
              <a:rPr lang="en-US" sz="1800">
                <a:latin typeface="Arial"/>
                <a:cs typeface="Arial"/>
              </a:rPr>
              <a:t>These functionalities ensure the project is comprehensive, user-friendly, and capable of transforming raw, messy real-time data into actionable and valuable information.</a:t>
            </a:r>
            <a:endParaRPr lang="en-US" sz="1800"/>
          </a:p>
          <a:p>
            <a:endParaRPr lang="en-US" sz="1800">
              <a:latin typeface="Arial"/>
              <a:cs typeface="Arial"/>
            </a:endParaRPr>
          </a:p>
          <a:p>
            <a:endParaRPr lang="en-US">
              <a:latin typeface="Neue Haas Grotesk Text Pro"/>
              <a:cs typeface="Arial"/>
            </a:endParaRPr>
          </a:p>
        </p:txBody>
      </p:sp>
    </p:spTree>
    <p:extLst>
      <p:ext uri="{BB962C8B-B14F-4D97-AF65-F5344CB8AC3E}">
        <p14:creationId xmlns:p14="http://schemas.microsoft.com/office/powerpoint/2010/main" val="51014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4A5A-D93E-FC51-EB18-112670597AF4}"/>
              </a:ext>
            </a:extLst>
          </p:cNvPr>
          <p:cNvSpPr>
            <a:spLocks noGrp="1"/>
          </p:cNvSpPr>
          <p:nvPr>
            <p:ph type="title"/>
          </p:nvPr>
        </p:nvSpPr>
        <p:spPr>
          <a:xfrm>
            <a:off x="612648" y="116154"/>
            <a:ext cx="10653578" cy="1132258"/>
          </a:xfrm>
        </p:spPr>
        <p:txBody>
          <a:bodyPr/>
          <a:lstStyle/>
          <a:p>
            <a:r>
              <a:rPr lang="en-US">
                <a:solidFill>
                  <a:schemeClr val="accent2">
                    <a:lumMod val="76000"/>
                  </a:schemeClr>
                </a:solidFill>
                <a:latin typeface="Times New Roman"/>
                <a:cs typeface="Times New Roman"/>
              </a:rPr>
              <a:t>Importing the Modules :</a:t>
            </a:r>
          </a:p>
        </p:txBody>
      </p:sp>
      <p:sp>
        <p:nvSpPr>
          <p:cNvPr id="9" name="TextBox 8">
            <a:extLst>
              <a:ext uri="{FF2B5EF4-FFF2-40B4-BE49-F238E27FC236}">
                <a16:creationId xmlns:a16="http://schemas.microsoft.com/office/drawing/2014/main" id="{4F26C1CE-7810-5A6B-BA44-F345B2492CF2}"/>
              </a:ext>
            </a:extLst>
          </p:cNvPr>
          <p:cNvSpPr txBox="1"/>
          <p:nvPr/>
        </p:nvSpPr>
        <p:spPr>
          <a:xfrm>
            <a:off x="767374" y="2877803"/>
            <a:ext cx="55237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chemeClr val="accent2">
                    <a:lumMod val="76000"/>
                  </a:schemeClr>
                </a:solidFill>
                <a:latin typeface="Times New Roman"/>
                <a:cs typeface="Times New Roman"/>
              </a:rPr>
              <a:t>Creating a DataFrame :</a:t>
            </a:r>
          </a:p>
        </p:txBody>
      </p:sp>
      <p:pic>
        <p:nvPicPr>
          <p:cNvPr id="10" name="Picture 9" descr="A screenshot of a computer&#10;&#10;Description automatically generated">
            <a:extLst>
              <a:ext uri="{FF2B5EF4-FFF2-40B4-BE49-F238E27FC236}">
                <a16:creationId xmlns:a16="http://schemas.microsoft.com/office/drawing/2014/main" id="{232B13C1-49C0-9FFA-7DB1-9AC469E11BFE}"/>
              </a:ext>
            </a:extLst>
          </p:cNvPr>
          <p:cNvPicPr>
            <a:picLocks noChangeAspect="1"/>
          </p:cNvPicPr>
          <p:nvPr/>
        </p:nvPicPr>
        <p:blipFill>
          <a:blip r:embed="rId2"/>
          <a:stretch>
            <a:fillRect/>
          </a:stretch>
        </p:blipFill>
        <p:spPr>
          <a:xfrm>
            <a:off x="761999" y="3749752"/>
            <a:ext cx="10657704" cy="2972847"/>
          </a:xfrm>
          <a:prstGeom prst="rect">
            <a:avLst/>
          </a:prstGeom>
        </p:spPr>
      </p:pic>
      <p:pic>
        <p:nvPicPr>
          <p:cNvPr id="3" name="Content Placeholder 2" descr="A white rectangle with black text&#10;&#10;Description automatically generated">
            <a:extLst>
              <a:ext uri="{FF2B5EF4-FFF2-40B4-BE49-F238E27FC236}">
                <a16:creationId xmlns:a16="http://schemas.microsoft.com/office/drawing/2014/main" id="{DD26E070-7261-F681-31E6-7C0D66BE68B9}"/>
              </a:ext>
            </a:extLst>
          </p:cNvPr>
          <p:cNvPicPr>
            <a:picLocks noGrp="1" noChangeAspect="1"/>
          </p:cNvPicPr>
          <p:nvPr>
            <p:ph idx="1"/>
          </p:nvPr>
        </p:nvPicPr>
        <p:blipFill>
          <a:blip r:embed="rId3"/>
          <a:stretch>
            <a:fillRect/>
          </a:stretch>
        </p:blipFill>
        <p:spPr>
          <a:xfrm>
            <a:off x="610811" y="940544"/>
            <a:ext cx="6917806" cy="1938160"/>
          </a:xfrm>
        </p:spPr>
      </p:pic>
    </p:spTree>
    <p:extLst>
      <p:ext uri="{BB962C8B-B14F-4D97-AF65-F5344CB8AC3E}">
        <p14:creationId xmlns:p14="http://schemas.microsoft.com/office/powerpoint/2010/main" val="90764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447CF-7EF2-D636-FE81-00AEB1B6400D}"/>
              </a:ext>
            </a:extLst>
          </p:cNvPr>
          <p:cNvSpPr>
            <a:spLocks noGrp="1"/>
          </p:cNvSpPr>
          <p:nvPr>
            <p:ph type="title"/>
          </p:nvPr>
        </p:nvSpPr>
        <p:spPr>
          <a:xfrm>
            <a:off x="104648" y="195249"/>
            <a:ext cx="10653578" cy="1132258"/>
          </a:xfrm>
        </p:spPr>
        <p:txBody>
          <a:bodyPr/>
          <a:lstStyle/>
          <a:p>
            <a:r>
              <a:rPr lang="en-US">
                <a:solidFill>
                  <a:schemeClr val="accent2">
                    <a:lumMod val="76000"/>
                  </a:schemeClr>
                </a:solidFill>
                <a:latin typeface="Times New Roman"/>
                <a:cs typeface="Times New Roman"/>
              </a:rPr>
              <a:t>Copying the </a:t>
            </a:r>
            <a:r>
              <a:rPr lang="en-US" err="1">
                <a:solidFill>
                  <a:schemeClr val="accent2">
                    <a:lumMod val="76000"/>
                  </a:schemeClr>
                </a:solidFill>
                <a:latin typeface="Times New Roman"/>
                <a:cs typeface="Times New Roman"/>
              </a:rPr>
              <a:t>dataframe</a:t>
            </a:r>
            <a:r>
              <a:rPr lang="en-US">
                <a:solidFill>
                  <a:schemeClr val="accent2">
                    <a:lumMod val="76000"/>
                  </a:schemeClr>
                </a:solidFill>
                <a:latin typeface="Times New Roman"/>
                <a:cs typeface="Times New Roman"/>
              </a:rPr>
              <a:t> :</a:t>
            </a:r>
          </a:p>
        </p:txBody>
      </p:sp>
      <p:pic>
        <p:nvPicPr>
          <p:cNvPr id="4" name="Content Placeholder 3">
            <a:extLst>
              <a:ext uri="{FF2B5EF4-FFF2-40B4-BE49-F238E27FC236}">
                <a16:creationId xmlns:a16="http://schemas.microsoft.com/office/drawing/2014/main" id="{A0926A54-DA60-8432-2764-E06DD63D1995}"/>
              </a:ext>
            </a:extLst>
          </p:cNvPr>
          <p:cNvPicPr>
            <a:picLocks noGrp="1" noChangeAspect="1"/>
          </p:cNvPicPr>
          <p:nvPr>
            <p:ph idx="1"/>
          </p:nvPr>
        </p:nvPicPr>
        <p:blipFill>
          <a:blip r:embed="rId2"/>
          <a:stretch>
            <a:fillRect/>
          </a:stretch>
        </p:blipFill>
        <p:spPr>
          <a:xfrm>
            <a:off x="101923" y="1315583"/>
            <a:ext cx="3944592" cy="619401"/>
          </a:xfrm>
        </p:spPr>
      </p:pic>
      <p:pic>
        <p:nvPicPr>
          <p:cNvPr id="5" name="Picture 4">
            <a:extLst>
              <a:ext uri="{FF2B5EF4-FFF2-40B4-BE49-F238E27FC236}">
                <a16:creationId xmlns:a16="http://schemas.microsoft.com/office/drawing/2014/main" id="{431DF6E4-D6FF-F663-E03A-13E5B3618694}"/>
              </a:ext>
            </a:extLst>
          </p:cNvPr>
          <p:cNvPicPr>
            <a:picLocks noChangeAspect="1"/>
          </p:cNvPicPr>
          <p:nvPr/>
        </p:nvPicPr>
        <p:blipFill>
          <a:blip r:embed="rId3"/>
          <a:stretch>
            <a:fillRect/>
          </a:stretch>
        </p:blipFill>
        <p:spPr>
          <a:xfrm>
            <a:off x="99737" y="4039705"/>
            <a:ext cx="3941830" cy="622852"/>
          </a:xfrm>
          <a:prstGeom prst="rect">
            <a:avLst/>
          </a:prstGeom>
        </p:spPr>
      </p:pic>
      <p:sp>
        <p:nvSpPr>
          <p:cNvPr id="6" name="TextBox 5">
            <a:extLst>
              <a:ext uri="{FF2B5EF4-FFF2-40B4-BE49-F238E27FC236}">
                <a16:creationId xmlns:a16="http://schemas.microsoft.com/office/drawing/2014/main" id="{7CC43E76-7736-7F56-DD4B-F702CF2F9A3B}"/>
              </a:ext>
            </a:extLst>
          </p:cNvPr>
          <p:cNvSpPr txBox="1"/>
          <p:nvPr/>
        </p:nvSpPr>
        <p:spPr>
          <a:xfrm>
            <a:off x="99328" y="2589226"/>
            <a:ext cx="50127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chemeClr val="accent2">
                    <a:lumMod val="76000"/>
                  </a:schemeClr>
                </a:solidFill>
                <a:latin typeface="Times New Roman"/>
                <a:cs typeface="Times New Roman"/>
              </a:rPr>
              <a:t>Describing the dataset :</a:t>
            </a:r>
          </a:p>
        </p:txBody>
      </p:sp>
      <p:pic>
        <p:nvPicPr>
          <p:cNvPr id="7" name="Picture 6" descr="A close up of a text&#10;&#10;Description automatically generated">
            <a:extLst>
              <a:ext uri="{FF2B5EF4-FFF2-40B4-BE49-F238E27FC236}">
                <a16:creationId xmlns:a16="http://schemas.microsoft.com/office/drawing/2014/main" id="{3EF9C672-0D26-7299-12E0-288D33AA3167}"/>
              </a:ext>
            </a:extLst>
          </p:cNvPr>
          <p:cNvPicPr>
            <a:picLocks noChangeAspect="1"/>
          </p:cNvPicPr>
          <p:nvPr/>
        </p:nvPicPr>
        <p:blipFill>
          <a:blip r:embed="rId4"/>
          <a:stretch>
            <a:fillRect/>
          </a:stretch>
        </p:blipFill>
        <p:spPr>
          <a:xfrm>
            <a:off x="7043875" y="2909820"/>
            <a:ext cx="3592856" cy="828535"/>
          </a:xfrm>
          <a:prstGeom prst="rect">
            <a:avLst/>
          </a:prstGeom>
        </p:spPr>
      </p:pic>
      <p:sp>
        <p:nvSpPr>
          <p:cNvPr id="8" name="TextBox 7">
            <a:extLst>
              <a:ext uri="{FF2B5EF4-FFF2-40B4-BE49-F238E27FC236}">
                <a16:creationId xmlns:a16="http://schemas.microsoft.com/office/drawing/2014/main" id="{36172546-710E-4BB2-79DA-838996A88AD9}"/>
              </a:ext>
            </a:extLst>
          </p:cNvPr>
          <p:cNvSpPr txBox="1"/>
          <p:nvPr/>
        </p:nvSpPr>
        <p:spPr>
          <a:xfrm>
            <a:off x="6285059" y="1951726"/>
            <a:ext cx="57719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chemeClr val="accent2">
                    <a:lumMod val="76000"/>
                  </a:schemeClr>
                </a:solidFill>
                <a:latin typeface="Times New Roman"/>
                <a:cs typeface="Times New Roman"/>
              </a:rPr>
              <a:t>Information of the Dataset :</a:t>
            </a:r>
          </a:p>
        </p:txBody>
      </p:sp>
    </p:spTree>
    <p:extLst>
      <p:ext uri="{BB962C8B-B14F-4D97-AF65-F5344CB8AC3E}">
        <p14:creationId xmlns:p14="http://schemas.microsoft.com/office/powerpoint/2010/main" val="111558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Lst>
  </p:timing>
</p:sld>
</file>

<file path=ppt/theme/theme1.xml><?xml version="1.0" encoding="utf-8"?>
<a:theme xmlns:a="http://schemas.openxmlformats.org/drawingml/2006/main" name="VanillaVTI">
  <a:themeElements>
    <a:clrScheme name="AnalogousFromRegularSeedLeftStep">
      <a:dk1>
        <a:srgbClr val="000000"/>
      </a:dk1>
      <a:lt1>
        <a:srgbClr val="FFFFFF"/>
      </a:lt1>
      <a:dk2>
        <a:srgbClr val="2E1B30"/>
      </a:dk2>
      <a:lt2>
        <a:srgbClr val="F0F3F2"/>
      </a:lt2>
      <a:accent1>
        <a:srgbClr val="E7295E"/>
      </a:accent1>
      <a:accent2>
        <a:srgbClr val="D5179B"/>
      </a:accent2>
      <a:accent3>
        <a:srgbClr val="D129E7"/>
      </a:accent3>
      <a:accent4>
        <a:srgbClr val="7117D5"/>
      </a:accent4>
      <a:accent5>
        <a:srgbClr val="372DE7"/>
      </a:accent5>
      <a:accent6>
        <a:srgbClr val="175CD5"/>
      </a:accent6>
      <a:hlink>
        <a:srgbClr val="349C7F"/>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VanillaVTI</vt:lpstr>
      <vt:lpstr>PowerPoint Presentation</vt:lpstr>
      <vt:lpstr>TITLE   :  Crimes Data Set Analysis  Name : Deepti Horakeri  Date Submitted : 10/12/2024 </vt:lpstr>
      <vt:lpstr>AIM:</vt:lpstr>
      <vt:lpstr>Problem Statement :</vt:lpstr>
      <vt:lpstr>Project Description :</vt:lpstr>
      <vt:lpstr>Functionalities</vt:lpstr>
      <vt:lpstr>PowerPoint Presentation</vt:lpstr>
      <vt:lpstr>Importing the Modules :</vt:lpstr>
      <vt:lpstr>Copying the dataframe :</vt:lpstr>
      <vt:lpstr>Extracting the above five rows :</vt:lpstr>
      <vt:lpstr>Cleaning The Data : </vt:lpstr>
      <vt:lpstr>Binning :</vt:lpstr>
      <vt:lpstr>PowerPoint Presentation</vt:lpstr>
      <vt:lpstr>Plot of Area Number v/s Victim Descent :</vt:lpstr>
      <vt:lpstr>Plot of FacetGrid for Status of Victims </vt:lpstr>
      <vt:lpstr>Pie Chart of the various Status of victims</vt:lpstr>
      <vt:lpstr>Heat Map for Area and Crime Code</vt:lpstr>
      <vt:lpstr>Catplot for Victim Descent verses Age</vt:lpstr>
      <vt:lpstr>Stacked Bar Plot: Victims by Victim Descent and Gender</vt:lpstr>
      <vt:lpstr>Anova Test :</vt:lpstr>
      <vt:lpstr>Z-test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Kishor Sam</dc:creator>
  <cp:revision>3</cp:revision>
  <dcterms:created xsi:type="dcterms:W3CDTF">2024-12-07T18:34:49Z</dcterms:created>
  <dcterms:modified xsi:type="dcterms:W3CDTF">2024-12-13T18:41:20Z</dcterms:modified>
</cp:coreProperties>
</file>